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Lst>
  <p:sldSz cy="5143500" cx="9144000"/>
  <p:notesSz cx="6858000" cy="9144000"/>
  <p:embeddedFontLst>
    <p:embeddedFont>
      <p:font typeface="Proxima Nova"/>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45" roundtripDataSignature="AMtx7mhoYWGpH8kd0Ng2gR4nGHQ+vxXq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font" Target="fonts/ProximaNova-italic.fntdata"/><Relationship Id="rId142" Type="http://schemas.openxmlformats.org/officeDocument/2006/relationships/font" Target="fonts/ProximaNova-bold.fntdata"/><Relationship Id="rId141" Type="http://schemas.openxmlformats.org/officeDocument/2006/relationships/font" Target="fonts/ProximaNova-regular.fntdata"/><Relationship Id="rId140" Type="http://schemas.openxmlformats.org/officeDocument/2006/relationships/slide" Target="slides/slide135.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145" Type="http://customschemas.google.com/relationships/presentationmetadata" Target="metadata"/><Relationship Id="rId8" Type="http://schemas.openxmlformats.org/officeDocument/2006/relationships/slide" Target="slides/slide3.xml"/><Relationship Id="rId144" Type="http://schemas.openxmlformats.org/officeDocument/2006/relationships/font" Target="fonts/ProximaNova-boldItalic.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810586e8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2e810586e8c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ee18b6306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g2ee18b63062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ee18b63062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g2ee18b63062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ee18b63062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 name="Google Shape;1031;g2ee18b63062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ee18b6306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g2ee18b63062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ee18b63062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g2ee18b63062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ee18b6306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g2ee18b63062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ee18b6306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g2ee18b63062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ee18b63062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g2ee18b63062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ee18b6306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1" name="Google Shape;1101;g2ee18b63062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ee5aaa38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g2ee5aaa387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d7ce466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2ed7ce466f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ee5aaa38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2ee5aaa387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ee5aaa38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g2ee5aaa387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ee5aaa387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g2ee5aaa3875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ee5aaa387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g2ee5aaa3875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ee5aaa387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g2ee5aaa3875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ee5aaa387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g2ee5aaa3875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201f05e1f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g2201f05e1f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201f05e1f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g2201f05e1f5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ee18b6306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g2ee18b63062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efadcfe83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2efadcfe83a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efadcfe83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g2efadcfe83a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efadcfe83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4" name="Google Shape;1234;g2efadcfe83a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efadcfe83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g2efadcfe83a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201f05e1f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g2201f05e1f5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ebb6df2ff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g2ebb6df2ff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7" name="Google Shape;12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e9dc6b246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4" name="Google Shape;1274;g2e9dc6b246e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1" name="Google Shape;12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2e9dc6b246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8" name="Google Shape;1288;g2e9dc6b246e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e9dc6b246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g2e9dc6b246e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810586e8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e810586e8c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e9dc6b246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2" name="Google Shape;1302;g2e9dc6b246e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201f05e1f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7" name="Google Shape;1317;g2201f05e1f5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2201f05e1f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2201f05e1f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f2b48f483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0" name="Google Shape;1330;g2f2b48f483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f2b48f48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f2b48f48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0393368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0393368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8551752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e8551752f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d7ce466f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ed7ce466f7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d7ce466f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ed7ce466f7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810586e8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e810586e8c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7c876f13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e7c876f138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ed149f356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2ed149f356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8952ea51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e8952ea51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ac4b94a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eac4b94a7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154537ae3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154537ae3c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154537ae3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154537ae3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54537ae3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154537ae3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54537ae3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154537ae3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54537ae3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154537ae3c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d149f356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ed149f356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7c876f13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e7c876f138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154537ae3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154537ae3c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54537ae3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154537ae3c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dca2d3da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edca2d3da6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d149f356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2ed149f3567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e9ad95869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e9ad958695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e9ad95869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e9ad958695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e7c876f13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2e7c876f138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edca2d3da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edca2d3da6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dca2d3da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edca2d3da6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edca2d3da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edca2d3da6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1576714ff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1576714ffa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1576714ff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1576714ffa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9ad95869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2e9ad958695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edca2d3da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edca2d3da6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dca2d3da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dca2d3da6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e9dc6b246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e9dc6b246e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edca2d3da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2edca2d3da6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810586e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e810586e8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ed149f356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2ed149f3567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ef6d9f3e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2ef6d9f3ec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efadcfe83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2efadcfe83a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1c177daaa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21c177daaa7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efadcfe83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2efadcfe83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efadcfe83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2efadcfe83a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ebb6df2f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ebb6df2ff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e9dc6b246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2e9dc6b246e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810586e8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2e810586e8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eb781822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eb7818220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eb7818220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2eb7818220b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eb781822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2eb7818220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eb781822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2eb7818220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eb7818220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2eb7818220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ee18b6306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2ee18b63062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ee18b6306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ee18b63062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810586e8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e810586e8c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1c177daaa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21c177daaa7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ee18b6306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2ee18b63062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ee18b6306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ee18b63062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ee996b864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2ee996b864d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1c177daaa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21c177daaa7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1c177daaa7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21c177daaa7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1c177daaa7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21c177daaa7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1c177daaa7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21c177daaa7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1c177daaa7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21c177daaa7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1c177daaa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21c177daaa7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810586e8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e810586e8c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1c177daaa7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1c177daaa7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1c177daaa7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21c177daaa7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1c177daaa7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21c177daaa7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1c177daaa7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21c177daaa7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1c177daaa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21c177daaa7_0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1c177daaa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21c177daaa7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ee18b6306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2ee18b63062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ee18b63062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2ee18b63062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ee18b6306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2ee18b63062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ee18b6306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2ee18b63062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1c177daaa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21c177daaa7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ee18b63062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g2ee18b63062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ee18b6306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g2ee18b63062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ee18b6306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g2ee18b63062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1c177daaa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g21c177daaa7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ee18b6306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ee18b63062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1c177daaa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g21c177daaa7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ee18b6306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g2ee18b63062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1c177daaa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g21c177daaa7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ee996b864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g2ee996b864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4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40"/>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40"/>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4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9"/>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49"/>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 name="Shape 14"/>
        <p:cNvGrpSpPr/>
        <p:nvPr/>
      </p:nvGrpSpPr>
      <p:grpSpPr>
        <a:xfrm>
          <a:off x="0" y="0"/>
          <a:ext cx="0" cy="0"/>
          <a:chOff x="0" y="0"/>
          <a:chExt cx="0" cy="0"/>
        </a:xfrm>
      </p:grpSpPr>
      <p:sp>
        <p:nvSpPr>
          <p:cNvPr id="15" name="Google Shape;15;p47"/>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 name="Google Shape;16;p47"/>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17" name="Google Shape;17;p47"/>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 name="Google Shape;18;p47"/>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 name="Google Shape;19;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0" name="Google Shape;2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6" name="Shape 26"/>
        <p:cNvGrpSpPr/>
        <p:nvPr/>
      </p:nvGrpSpPr>
      <p:grpSpPr>
        <a:xfrm>
          <a:off x="0" y="0"/>
          <a:ext cx="0" cy="0"/>
          <a:chOff x="0" y="0"/>
          <a:chExt cx="0" cy="0"/>
        </a:xfrm>
      </p:grpSpPr>
      <p:cxnSp>
        <p:nvCxnSpPr>
          <p:cNvPr id="27" name="Google Shape;27;p4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8" name="Google Shape;28;p42"/>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9" name="Google Shape;2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4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4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p46"/>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48"/>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7" name="Google Shape;4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02.png"/><Relationship Id="rId4" Type="http://schemas.openxmlformats.org/officeDocument/2006/relationships/image" Target="../media/image9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9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00.png"/><Relationship Id="rId4" Type="http://schemas.openxmlformats.org/officeDocument/2006/relationships/image" Target="../media/image9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91.png"/><Relationship Id="rId4" Type="http://schemas.openxmlformats.org/officeDocument/2006/relationships/image" Target="../media/image118.png"/><Relationship Id="rId5" Type="http://schemas.openxmlformats.org/officeDocument/2006/relationships/image" Target="../media/image97.png"/><Relationship Id="rId6" Type="http://schemas.openxmlformats.org/officeDocument/2006/relationships/image" Target="../media/image10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09.png"/><Relationship Id="rId4" Type="http://schemas.openxmlformats.org/officeDocument/2006/relationships/image" Target="../media/image117.png"/><Relationship Id="rId5" Type="http://schemas.openxmlformats.org/officeDocument/2006/relationships/image" Target="../media/image105.png"/><Relationship Id="rId6" Type="http://schemas.openxmlformats.org/officeDocument/2006/relationships/image" Target="../media/image11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14.png"/><Relationship Id="rId4" Type="http://schemas.openxmlformats.org/officeDocument/2006/relationships/image" Target="../media/image10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1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1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0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1.png"/><Relationship Id="rId4" Type="http://schemas.openxmlformats.org/officeDocument/2006/relationships/image" Target="../media/image107.png"/><Relationship Id="rId5" Type="http://schemas.openxmlformats.org/officeDocument/2006/relationships/image" Target="../media/image106.png"/><Relationship Id="rId6" Type="http://schemas.openxmlformats.org/officeDocument/2006/relationships/image" Target="../media/image12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20.png"/><Relationship Id="rId4" Type="http://schemas.openxmlformats.org/officeDocument/2006/relationships/image" Target="../media/image139.png"/><Relationship Id="rId5" Type="http://schemas.openxmlformats.org/officeDocument/2006/relationships/image" Target="../media/image129.png"/><Relationship Id="rId6" Type="http://schemas.openxmlformats.org/officeDocument/2006/relationships/image" Target="../media/image12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30.png"/><Relationship Id="rId4" Type="http://schemas.openxmlformats.org/officeDocument/2006/relationships/image" Target="../media/image1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24.png"/><Relationship Id="rId4" Type="http://schemas.openxmlformats.org/officeDocument/2006/relationships/image" Target="../media/image9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22.png"/><Relationship Id="rId4" Type="http://schemas.openxmlformats.org/officeDocument/2006/relationships/image" Target="../media/image1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2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3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25.png"/><Relationship Id="rId4" Type="http://schemas.openxmlformats.org/officeDocument/2006/relationships/image" Target="../media/image131.png"/><Relationship Id="rId5" Type="http://schemas.openxmlformats.org/officeDocument/2006/relationships/image" Target="../media/image13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2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3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4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3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3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3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2.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3.png"/><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5.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8.png"/><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3.png"/><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5.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4.png"/><Relationship Id="rId4" Type="http://schemas.openxmlformats.org/officeDocument/2006/relationships/image" Target="../media/image62.png"/><Relationship Id="rId5"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5.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5.png"/><Relationship Id="rId4"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9.png"/><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95.png"/><Relationship Id="rId4" Type="http://schemas.openxmlformats.org/officeDocument/2006/relationships/image" Target="../media/image80.png"/><Relationship Id="rId5"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7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2.png"/><Relationship Id="rId4" Type="http://schemas.openxmlformats.org/officeDocument/2006/relationships/image" Target="../media/image9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0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7.png"/><Relationship Id="rId4" Type="http://schemas.openxmlformats.org/officeDocument/2006/relationships/image" Target="../media/image98.png"/><Relationship Id="rId5" Type="http://schemas.openxmlformats.org/officeDocument/2006/relationships/image" Target="../media/image9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12.png"/><Relationship Id="rId4" Type="http://schemas.openxmlformats.org/officeDocument/2006/relationships/image" Target="../media/image89.png"/><Relationship Id="rId5" Type="http://schemas.openxmlformats.org/officeDocument/2006/relationships/image" Target="../media/image9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2.png"/><Relationship Id="rId4" Type="http://schemas.openxmlformats.org/officeDocument/2006/relationships/image" Target="../media/image88.png"/><Relationship Id="rId5" Type="http://schemas.openxmlformats.org/officeDocument/2006/relationships/image" Target="../media/image78.png"/><Relationship Id="rId6"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fr"/>
              <a:t>Travail réalisé</a:t>
            </a:r>
            <a:endParaRPr/>
          </a:p>
        </p:txBody>
      </p:sp>
      <p:sp>
        <p:nvSpPr>
          <p:cNvPr id="60" name="Google Shape;60;p1"/>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a:t>Période du 05 août au 07 août</a:t>
            </a:r>
            <a:endParaRPr/>
          </a:p>
        </p:txBody>
      </p:sp>
      <p:sp>
        <p:nvSpPr>
          <p:cNvPr id="61" name="Google Shape;61;p1"/>
          <p:cNvSpPr txBox="1"/>
          <p:nvPr>
            <p:ph idx="1" type="subTitle"/>
          </p:nvPr>
        </p:nvSpPr>
        <p:spPr>
          <a:xfrm>
            <a:off x="510450" y="3812313"/>
            <a:ext cx="8123100" cy="63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sz="1800"/>
              <a:t>Kévin TANG</a:t>
            </a:r>
            <a:endParaRPr sz="1800"/>
          </a:p>
        </p:txBody>
      </p:sp>
      <p:sp>
        <p:nvSpPr>
          <p:cNvPr id="62" name="Google Shape;62;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e810586e8c_0_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Encodage des données catégorielles</a:t>
            </a:r>
            <a:endParaRPr/>
          </a:p>
        </p:txBody>
      </p:sp>
      <p:sp>
        <p:nvSpPr>
          <p:cNvPr id="123" name="Google Shape;123;g2e810586e8c_0_46"/>
          <p:cNvSpPr txBox="1"/>
          <p:nvPr>
            <p:ph idx="1" type="body"/>
          </p:nvPr>
        </p:nvSpPr>
        <p:spPr>
          <a:xfrm>
            <a:off x="311700" y="1152475"/>
            <a:ext cx="8520600" cy="20118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fr"/>
              <a:t>Les algorithmes de machine learning nécessitent des données numériques. Les données catégorielles doivent donc être transformées en format numérique pour être utilisées.</a:t>
            </a:r>
            <a:endParaRPr/>
          </a:p>
          <a:p>
            <a:pPr indent="0" lvl="0" marL="0" rtl="0" algn="l">
              <a:lnSpc>
                <a:spcPct val="115000"/>
              </a:lnSpc>
              <a:spcBef>
                <a:spcPts val="0"/>
              </a:spcBef>
              <a:spcAft>
                <a:spcPts val="0"/>
              </a:spcAft>
              <a:buSzPts val="1800"/>
              <a:buNone/>
            </a:pPr>
            <a:r>
              <a:rPr lang="fr"/>
              <a:t>L’encodeur utilisé est LabelEncoder qui t</a:t>
            </a:r>
            <a:r>
              <a:rPr lang="fr"/>
              <a:t>ransforme chaque valeur en un nombre entier unique</a:t>
            </a:r>
            <a:r>
              <a:rPr lang="fr"/>
              <a:t>.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fr"/>
              <a:t>Exemple avec la variable “REGIONC” :</a:t>
            </a:r>
            <a:endParaRPr/>
          </a:p>
        </p:txBody>
      </p:sp>
      <p:sp>
        <p:nvSpPr>
          <p:cNvPr id="124" name="Google Shape;124;g2e810586e8c_0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5" name="Google Shape;125;g2e810586e8c_0_46"/>
          <p:cNvPicPr preferRelativeResize="0"/>
          <p:nvPr/>
        </p:nvPicPr>
        <p:blipFill rotWithShape="1">
          <a:blip r:embed="rId3">
            <a:alphaModFix/>
          </a:blip>
          <a:srcRect b="0" l="0" r="0" t="0"/>
          <a:stretch/>
        </p:blipFill>
        <p:spPr>
          <a:xfrm>
            <a:off x="2696188" y="3169138"/>
            <a:ext cx="962025" cy="1752600"/>
          </a:xfrm>
          <a:prstGeom prst="rect">
            <a:avLst/>
          </a:prstGeom>
          <a:noFill/>
          <a:ln>
            <a:noFill/>
          </a:ln>
        </p:spPr>
      </p:pic>
      <p:sp>
        <p:nvSpPr>
          <p:cNvPr id="126" name="Google Shape;126;g2e810586e8c_0_46"/>
          <p:cNvSpPr/>
          <p:nvPr/>
        </p:nvSpPr>
        <p:spPr>
          <a:xfrm>
            <a:off x="4090938" y="3896038"/>
            <a:ext cx="962100" cy="29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27" name="Google Shape;127;g2e810586e8c_0_46"/>
          <p:cNvPicPr preferRelativeResize="0"/>
          <p:nvPr/>
        </p:nvPicPr>
        <p:blipFill>
          <a:blip r:embed="rId4">
            <a:alphaModFix/>
          </a:blip>
          <a:stretch>
            <a:fillRect/>
          </a:stretch>
        </p:blipFill>
        <p:spPr>
          <a:xfrm>
            <a:off x="5485763" y="3208238"/>
            <a:ext cx="617836" cy="16744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g2ee18b63062_0_3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019" name="Google Shape;1019;g2ee18b63062_0_306"/>
          <p:cNvSpPr txBox="1"/>
          <p:nvPr>
            <p:ph type="title"/>
          </p:nvPr>
        </p:nvSpPr>
        <p:spPr>
          <a:xfrm>
            <a:off x="311700" y="905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10 </a:t>
            </a:r>
            <a:r>
              <a:rPr b="1" lang="fr"/>
              <a:t>clusters</a:t>
            </a:r>
            <a:endParaRPr b="1"/>
          </a:p>
        </p:txBody>
      </p:sp>
      <p:pic>
        <p:nvPicPr>
          <p:cNvPr id="1020" name="Google Shape;1020;g2ee18b63062_0_306"/>
          <p:cNvPicPr preferRelativeResize="0"/>
          <p:nvPr/>
        </p:nvPicPr>
        <p:blipFill>
          <a:blip r:embed="rId3">
            <a:alphaModFix/>
          </a:blip>
          <a:stretch>
            <a:fillRect/>
          </a:stretch>
        </p:blipFill>
        <p:spPr>
          <a:xfrm>
            <a:off x="4752176" y="1282613"/>
            <a:ext cx="4080113" cy="3197767"/>
          </a:xfrm>
          <a:prstGeom prst="rect">
            <a:avLst/>
          </a:prstGeom>
          <a:noFill/>
          <a:ln>
            <a:noFill/>
          </a:ln>
        </p:spPr>
      </p:pic>
      <p:pic>
        <p:nvPicPr>
          <p:cNvPr id="1021" name="Google Shape;1021;g2ee18b63062_0_306"/>
          <p:cNvPicPr preferRelativeResize="0"/>
          <p:nvPr/>
        </p:nvPicPr>
        <p:blipFill>
          <a:blip r:embed="rId4">
            <a:alphaModFix/>
          </a:blip>
          <a:stretch>
            <a:fillRect/>
          </a:stretch>
        </p:blipFill>
        <p:spPr>
          <a:xfrm>
            <a:off x="211475" y="1279375"/>
            <a:ext cx="4447377" cy="320425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g2ee18b63062_0_3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Inertie</a:t>
            </a:r>
            <a:endParaRPr/>
          </a:p>
        </p:txBody>
      </p:sp>
      <p:sp>
        <p:nvSpPr>
          <p:cNvPr id="1027" name="Google Shape;1027;g2ee18b63062_0_3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28" name="Google Shape;1028;g2ee18b63062_0_363"/>
          <p:cNvPicPr preferRelativeResize="0"/>
          <p:nvPr/>
        </p:nvPicPr>
        <p:blipFill>
          <a:blip r:embed="rId3">
            <a:alphaModFix/>
          </a:blip>
          <a:stretch>
            <a:fillRect/>
          </a:stretch>
        </p:blipFill>
        <p:spPr>
          <a:xfrm>
            <a:off x="1880675" y="1071700"/>
            <a:ext cx="5382650" cy="35452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g2ee18b63062_0_31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034" name="Google Shape;1034;g2ee18b63062_0_3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35" name="Google Shape;1035;g2ee18b63062_0_316"/>
          <p:cNvPicPr preferRelativeResize="0"/>
          <p:nvPr/>
        </p:nvPicPr>
        <p:blipFill>
          <a:blip r:embed="rId3">
            <a:alphaModFix/>
          </a:blip>
          <a:stretch>
            <a:fillRect/>
          </a:stretch>
        </p:blipFill>
        <p:spPr>
          <a:xfrm>
            <a:off x="2051175" y="484125"/>
            <a:ext cx="5041626" cy="2277650"/>
          </a:xfrm>
          <a:prstGeom prst="rect">
            <a:avLst/>
          </a:prstGeom>
          <a:noFill/>
          <a:ln>
            <a:noFill/>
          </a:ln>
        </p:spPr>
      </p:pic>
      <p:pic>
        <p:nvPicPr>
          <p:cNvPr id="1036" name="Google Shape;1036;g2ee18b63062_0_316"/>
          <p:cNvPicPr preferRelativeResize="0"/>
          <p:nvPr/>
        </p:nvPicPr>
        <p:blipFill>
          <a:blip r:embed="rId4">
            <a:alphaModFix/>
          </a:blip>
          <a:stretch>
            <a:fillRect/>
          </a:stretch>
        </p:blipFill>
        <p:spPr>
          <a:xfrm>
            <a:off x="2051188" y="2761772"/>
            <a:ext cx="5041625" cy="227685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2ee18b63062_0_3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042" name="Google Shape;1042;g2ee18b63062_0_3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10 clusters</a:t>
            </a:r>
            <a:endParaRPr/>
          </a:p>
        </p:txBody>
      </p:sp>
      <p:sp>
        <p:nvSpPr>
          <p:cNvPr id="1043" name="Google Shape;1043;g2ee18b63062_0_3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fr"/>
              <a:t>Cluster 0 : Les ménages utilisant beaucoup de lumières longtemps (+8h par jour)</a:t>
            </a:r>
            <a:endParaRPr/>
          </a:p>
          <a:p>
            <a:pPr indent="-342900" lvl="0" marL="457200" rtl="0" algn="l">
              <a:lnSpc>
                <a:spcPct val="115000"/>
              </a:lnSpc>
              <a:spcBef>
                <a:spcPts val="0"/>
              </a:spcBef>
              <a:spcAft>
                <a:spcPts val="0"/>
              </a:spcAft>
              <a:buSzPts val="1800"/>
              <a:buChar char="●"/>
            </a:pPr>
            <a:r>
              <a:rPr lang="fr"/>
              <a:t>Cluster 1 : Les ménages n’ayant pas de ventilateur de plafond</a:t>
            </a:r>
            <a:endParaRPr/>
          </a:p>
          <a:p>
            <a:pPr indent="-342900" lvl="0" marL="457200" rtl="0" algn="l">
              <a:lnSpc>
                <a:spcPct val="115000"/>
              </a:lnSpc>
              <a:spcBef>
                <a:spcPts val="0"/>
              </a:spcBef>
              <a:spcAft>
                <a:spcPts val="0"/>
              </a:spcAft>
              <a:buSzPts val="1800"/>
              <a:buChar char="●"/>
            </a:pPr>
            <a:r>
              <a:rPr lang="fr"/>
              <a:t>Cluster 2 : Les ménages utilisant peu la télévision et le lave-vaisselle</a:t>
            </a:r>
            <a:endParaRPr/>
          </a:p>
          <a:p>
            <a:pPr indent="-342900" lvl="0" marL="457200" rtl="0" algn="l">
              <a:lnSpc>
                <a:spcPct val="115000"/>
              </a:lnSpc>
              <a:spcBef>
                <a:spcPts val="0"/>
              </a:spcBef>
              <a:spcAft>
                <a:spcPts val="0"/>
              </a:spcAft>
              <a:buSzPts val="1800"/>
              <a:buChar char="●"/>
            </a:pPr>
            <a:r>
              <a:rPr lang="fr"/>
              <a:t>Cluster 3 : Les ménages utilisant peu l’électroménager et les lumières</a:t>
            </a:r>
            <a:endParaRPr/>
          </a:p>
          <a:p>
            <a:pPr indent="-342900" lvl="0" marL="457200" rtl="0" algn="l">
              <a:lnSpc>
                <a:spcPct val="115000"/>
              </a:lnSpc>
              <a:spcBef>
                <a:spcPts val="0"/>
              </a:spcBef>
              <a:spcAft>
                <a:spcPts val="0"/>
              </a:spcAft>
              <a:buSzPts val="1800"/>
              <a:buChar char="●"/>
            </a:pPr>
            <a:r>
              <a:rPr lang="fr"/>
              <a:t>Cluster 4 : Les ménages utilisant beaucoup de lumières mais peu de temps (-4h par jour)</a:t>
            </a:r>
            <a:endParaRPr/>
          </a:p>
          <a:p>
            <a:pPr indent="-342900" lvl="0" marL="457200" rtl="0" algn="l">
              <a:lnSpc>
                <a:spcPct val="115000"/>
              </a:lnSpc>
              <a:spcBef>
                <a:spcPts val="0"/>
              </a:spcBef>
              <a:spcAft>
                <a:spcPts val="0"/>
              </a:spcAft>
              <a:buSzPts val="1800"/>
              <a:buChar char="●"/>
            </a:pPr>
            <a:r>
              <a:rPr lang="fr"/>
              <a:t>Cluster 5 : Les ménages utilisant les lumières (-8h par jour)</a:t>
            </a:r>
            <a:endParaRPr/>
          </a:p>
          <a:p>
            <a:pPr indent="-342900" lvl="0" marL="457200" rtl="0" algn="l">
              <a:lnSpc>
                <a:spcPct val="115000"/>
              </a:lnSpc>
              <a:spcBef>
                <a:spcPts val="0"/>
              </a:spcBef>
              <a:spcAft>
                <a:spcPts val="0"/>
              </a:spcAft>
              <a:buSzPts val="1800"/>
              <a:buChar char="●"/>
            </a:pPr>
            <a:r>
              <a:rPr lang="fr"/>
              <a:t>Cluster 6 : </a:t>
            </a:r>
            <a:r>
              <a:rPr lang="fr"/>
              <a:t>Les ménages utilisant beaucoup la </a:t>
            </a:r>
            <a:r>
              <a:rPr lang="fr"/>
              <a:t>piscine</a:t>
            </a:r>
            <a:endParaRPr/>
          </a:p>
          <a:p>
            <a:pPr indent="-342900" lvl="0" marL="457200" rtl="0" algn="l">
              <a:lnSpc>
                <a:spcPct val="115000"/>
              </a:lnSpc>
              <a:spcBef>
                <a:spcPts val="0"/>
              </a:spcBef>
              <a:spcAft>
                <a:spcPts val="0"/>
              </a:spcAft>
              <a:buSzPts val="1800"/>
              <a:buChar char="●"/>
            </a:pPr>
            <a:r>
              <a:rPr lang="fr"/>
              <a:t>Cluster 7 : Les ménages utilisant beaucoup la télévision</a:t>
            </a:r>
            <a:endParaRPr/>
          </a:p>
          <a:p>
            <a:pPr indent="-342900" lvl="0" marL="457200" rtl="0" algn="l">
              <a:lnSpc>
                <a:spcPct val="115000"/>
              </a:lnSpc>
              <a:spcBef>
                <a:spcPts val="0"/>
              </a:spcBef>
              <a:spcAft>
                <a:spcPts val="0"/>
              </a:spcAft>
              <a:buSzPts val="1800"/>
              <a:buChar char="●"/>
            </a:pPr>
            <a:r>
              <a:rPr lang="fr"/>
              <a:t>Cluster 8 : Les ménages </a:t>
            </a:r>
            <a:r>
              <a:rPr lang="fr"/>
              <a:t>utilisant beaucoup l’électroménager</a:t>
            </a:r>
            <a:endParaRPr/>
          </a:p>
          <a:p>
            <a:pPr indent="-342900" lvl="0" marL="457200" rtl="0" algn="l">
              <a:lnSpc>
                <a:spcPct val="115000"/>
              </a:lnSpc>
              <a:spcBef>
                <a:spcPts val="0"/>
              </a:spcBef>
              <a:spcAft>
                <a:spcPts val="0"/>
              </a:spcAft>
              <a:buSzPts val="1800"/>
              <a:buChar char="●"/>
            </a:pPr>
            <a:r>
              <a:rPr lang="fr"/>
              <a:t>Cluster 9 : Les ménages utilisant peu la piscine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2ee18b63062_0_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049" name="Google Shape;1049;g2ee18b63062_0_3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050" name="Google Shape;1050;g2ee18b63062_0_329"/>
          <p:cNvSpPr txBox="1"/>
          <p:nvPr/>
        </p:nvSpPr>
        <p:spPr>
          <a:xfrm>
            <a:off x="17239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a:t>
            </a:r>
            <a:r>
              <a:rPr lang="fr" sz="1600">
                <a:solidFill>
                  <a:schemeClr val="accent3"/>
                </a:solidFill>
                <a:latin typeface="Proxima Nova"/>
                <a:ea typeface="Proxima Nova"/>
                <a:cs typeface="Proxima Nova"/>
                <a:sym typeface="Proxima Nova"/>
              </a:rPr>
              <a:t>0</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051" name="Google Shape;1051;g2ee18b63062_0_329"/>
          <p:cNvSpPr/>
          <p:nvPr/>
        </p:nvSpPr>
        <p:spPr>
          <a:xfrm>
            <a:off x="6057775" y="39790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052" name="Google Shape;1052;g2ee18b63062_0_329"/>
          <p:cNvPicPr preferRelativeResize="0"/>
          <p:nvPr/>
        </p:nvPicPr>
        <p:blipFill>
          <a:blip r:embed="rId3">
            <a:alphaModFix/>
          </a:blip>
          <a:stretch>
            <a:fillRect/>
          </a:stretch>
        </p:blipFill>
        <p:spPr>
          <a:xfrm>
            <a:off x="2777213" y="1117750"/>
            <a:ext cx="3589584" cy="2761213"/>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g2ee18b63062_0_33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058" name="Google Shape;1058;g2ee18b63062_0_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59" name="Google Shape;1059;g2ee18b63062_0_337"/>
          <p:cNvPicPr preferRelativeResize="0"/>
          <p:nvPr/>
        </p:nvPicPr>
        <p:blipFill>
          <a:blip r:embed="rId3">
            <a:alphaModFix/>
          </a:blip>
          <a:stretch>
            <a:fillRect/>
          </a:stretch>
        </p:blipFill>
        <p:spPr>
          <a:xfrm>
            <a:off x="135675" y="668775"/>
            <a:ext cx="3742143" cy="2162451"/>
          </a:xfrm>
          <a:prstGeom prst="rect">
            <a:avLst/>
          </a:prstGeom>
          <a:noFill/>
          <a:ln>
            <a:noFill/>
          </a:ln>
        </p:spPr>
      </p:pic>
      <p:pic>
        <p:nvPicPr>
          <p:cNvPr id="1060" name="Google Shape;1060;g2ee18b63062_0_337"/>
          <p:cNvPicPr preferRelativeResize="0"/>
          <p:nvPr/>
        </p:nvPicPr>
        <p:blipFill>
          <a:blip r:embed="rId4">
            <a:alphaModFix/>
          </a:blip>
          <a:stretch>
            <a:fillRect/>
          </a:stretch>
        </p:blipFill>
        <p:spPr>
          <a:xfrm>
            <a:off x="4345850" y="668387"/>
            <a:ext cx="3821249" cy="2163229"/>
          </a:xfrm>
          <a:prstGeom prst="rect">
            <a:avLst/>
          </a:prstGeom>
          <a:noFill/>
          <a:ln>
            <a:noFill/>
          </a:ln>
        </p:spPr>
      </p:pic>
      <p:pic>
        <p:nvPicPr>
          <p:cNvPr id="1061" name="Google Shape;1061;g2ee18b63062_0_337"/>
          <p:cNvPicPr preferRelativeResize="0"/>
          <p:nvPr/>
        </p:nvPicPr>
        <p:blipFill>
          <a:blip r:embed="rId5">
            <a:alphaModFix/>
          </a:blip>
          <a:stretch>
            <a:fillRect/>
          </a:stretch>
        </p:blipFill>
        <p:spPr>
          <a:xfrm>
            <a:off x="193100" y="2847300"/>
            <a:ext cx="3847405" cy="2162450"/>
          </a:xfrm>
          <a:prstGeom prst="rect">
            <a:avLst/>
          </a:prstGeom>
          <a:noFill/>
          <a:ln>
            <a:noFill/>
          </a:ln>
        </p:spPr>
      </p:pic>
      <p:pic>
        <p:nvPicPr>
          <p:cNvPr id="1062" name="Google Shape;1062;g2ee18b63062_0_337"/>
          <p:cNvPicPr preferRelativeResize="0"/>
          <p:nvPr/>
        </p:nvPicPr>
        <p:blipFill>
          <a:blip r:embed="rId6">
            <a:alphaModFix/>
          </a:blip>
          <a:stretch>
            <a:fillRect/>
          </a:stretch>
        </p:blipFill>
        <p:spPr>
          <a:xfrm>
            <a:off x="4328475" y="2846913"/>
            <a:ext cx="3856010" cy="2163225"/>
          </a:xfrm>
          <a:prstGeom prst="rect">
            <a:avLst/>
          </a:prstGeom>
          <a:noFill/>
          <a:ln>
            <a:noFill/>
          </a:ln>
        </p:spPr>
      </p:pic>
      <p:sp>
        <p:nvSpPr>
          <p:cNvPr id="1063" name="Google Shape;1063;g2ee18b63062_0_337"/>
          <p:cNvSpPr/>
          <p:nvPr/>
        </p:nvSpPr>
        <p:spPr>
          <a:xfrm rot="2700000">
            <a:off x="3194449" y="24685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64" name="Google Shape;1064;g2ee18b63062_0_337"/>
          <p:cNvSpPr/>
          <p:nvPr/>
        </p:nvSpPr>
        <p:spPr>
          <a:xfrm rot="2700000">
            <a:off x="3318749" y="46362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65" name="Google Shape;1065;g2ee18b63062_0_337"/>
          <p:cNvSpPr/>
          <p:nvPr/>
        </p:nvSpPr>
        <p:spPr>
          <a:xfrm rot="2700000">
            <a:off x="1356124" y="46362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66" name="Google Shape;1066;g2ee18b63062_0_337"/>
          <p:cNvSpPr/>
          <p:nvPr/>
        </p:nvSpPr>
        <p:spPr>
          <a:xfrm rot="2700000">
            <a:off x="2529824" y="46362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67" name="Google Shape;1067;g2ee18b63062_0_337"/>
          <p:cNvSpPr/>
          <p:nvPr/>
        </p:nvSpPr>
        <p:spPr>
          <a:xfrm rot="2700000">
            <a:off x="5118899" y="46362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68" name="Google Shape;1068;g2ee18b63062_0_337"/>
          <p:cNvSpPr/>
          <p:nvPr/>
        </p:nvSpPr>
        <p:spPr>
          <a:xfrm rot="2700000">
            <a:off x="5505074" y="46362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69" name="Google Shape;1069;g2ee18b63062_0_337"/>
          <p:cNvSpPr/>
          <p:nvPr/>
        </p:nvSpPr>
        <p:spPr>
          <a:xfrm rot="2700000">
            <a:off x="6674249" y="46671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70" name="Google Shape;1070;g2ee18b63062_0_337"/>
          <p:cNvSpPr/>
          <p:nvPr/>
        </p:nvSpPr>
        <p:spPr>
          <a:xfrm rot="2700000">
            <a:off x="7053499" y="46671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71" name="Google Shape;1071;g2ee18b63062_0_337"/>
          <p:cNvSpPr/>
          <p:nvPr/>
        </p:nvSpPr>
        <p:spPr>
          <a:xfrm rot="2700000">
            <a:off x="7430324" y="46362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g2ee18b63062_0_348"/>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077" name="Google Shape;1077;g2ee18b63062_0_3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78" name="Google Shape;1078;g2ee18b63062_0_348"/>
          <p:cNvPicPr preferRelativeResize="0"/>
          <p:nvPr/>
        </p:nvPicPr>
        <p:blipFill>
          <a:blip r:embed="rId3">
            <a:alphaModFix/>
          </a:blip>
          <a:stretch>
            <a:fillRect/>
          </a:stretch>
        </p:blipFill>
        <p:spPr>
          <a:xfrm>
            <a:off x="311700" y="654188"/>
            <a:ext cx="3854725" cy="2187432"/>
          </a:xfrm>
          <a:prstGeom prst="rect">
            <a:avLst/>
          </a:prstGeom>
          <a:noFill/>
          <a:ln>
            <a:noFill/>
          </a:ln>
        </p:spPr>
      </p:pic>
      <p:pic>
        <p:nvPicPr>
          <p:cNvPr id="1079" name="Google Shape;1079;g2ee18b63062_0_348"/>
          <p:cNvPicPr preferRelativeResize="0"/>
          <p:nvPr/>
        </p:nvPicPr>
        <p:blipFill>
          <a:blip r:embed="rId4">
            <a:alphaModFix/>
          </a:blip>
          <a:stretch>
            <a:fillRect/>
          </a:stretch>
        </p:blipFill>
        <p:spPr>
          <a:xfrm>
            <a:off x="4617725" y="653513"/>
            <a:ext cx="3854724" cy="2188812"/>
          </a:xfrm>
          <a:prstGeom prst="rect">
            <a:avLst/>
          </a:prstGeom>
          <a:noFill/>
          <a:ln>
            <a:noFill/>
          </a:ln>
        </p:spPr>
      </p:pic>
      <p:pic>
        <p:nvPicPr>
          <p:cNvPr id="1080" name="Google Shape;1080;g2ee18b63062_0_348"/>
          <p:cNvPicPr preferRelativeResize="0"/>
          <p:nvPr/>
        </p:nvPicPr>
        <p:blipFill>
          <a:blip r:embed="rId5">
            <a:alphaModFix/>
          </a:blip>
          <a:stretch>
            <a:fillRect/>
          </a:stretch>
        </p:blipFill>
        <p:spPr>
          <a:xfrm>
            <a:off x="311700" y="2867375"/>
            <a:ext cx="3854724" cy="2203350"/>
          </a:xfrm>
          <a:prstGeom prst="rect">
            <a:avLst/>
          </a:prstGeom>
          <a:noFill/>
          <a:ln>
            <a:noFill/>
          </a:ln>
        </p:spPr>
      </p:pic>
      <p:pic>
        <p:nvPicPr>
          <p:cNvPr id="1081" name="Google Shape;1081;g2ee18b63062_0_348"/>
          <p:cNvPicPr preferRelativeResize="0"/>
          <p:nvPr/>
        </p:nvPicPr>
        <p:blipFill>
          <a:blip r:embed="rId6">
            <a:alphaModFix/>
          </a:blip>
          <a:stretch>
            <a:fillRect/>
          </a:stretch>
        </p:blipFill>
        <p:spPr>
          <a:xfrm>
            <a:off x="4617725" y="2863375"/>
            <a:ext cx="3854725" cy="2211343"/>
          </a:xfrm>
          <a:prstGeom prst="rect">
            <a:avLst/>
          </a:prstGeom>
          <a:noFill/>
          <a:ln>
            <a:noFill/>
          </a:ln>
        </p:spPr>
      </p:pic>
      <p:sp>
        <p:nvSpPr>
          <p:cNvPr id="1082" name="Google Shape;1082;g2ee18b63062_0_348"/>
          <p:cNvSpPr/>
          <p:nvPr/>
        </p:nvSpPr>
        <p:spPr>
          <a:xfrm rot="2700000">
            <a:off x="3053074" y="247397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83" name="Google Shape;1083;g2ee18b63062_0_348"/>
          <p:cNvSpPr/>
          <p:nvPr/>
        </p:nvSpPr>
        <p:spPr>
          <a:xfrm rot="2700000">
            <a:off x="8115199" y="247397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84" name="Google Shape;1084;g2ee18b63062_0_348"/>
          <p:cNvSpPr/>
          <p:nvPr/>
        </p:nvSpPr>
        <p:spPr>
          <a:xfrm rot="2700000">
            <a:off x="6940924" y="247397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85" name="Google Shape;1085;g2ee18b63062_0_348"/>
          <p:cNvSpPr/>
          <p:nvPr/>
        </p:nvSpPr>
        <p:spPr>
          <a:xfrm rot="2700000">
            <a:off x="655824" y="46920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86" name="Google Shape;1086;g2ee18b63062_0_348"/>
          <p:cNvSpPr/>
          <p:nvPr/>
        </p:nvSpPr>
        <p:spPr>
          <a:xfrm rot="2700000">
            <a:off x="7338174" y="46920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g2ee18b63062_0_398"/>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092" name="Google Shape;1092;g2ee18b63062_0_3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93" name="Google Shape;1093;g2ee18b63062_0_398"/>
          <p:cNvPicPr preferRelativeResize="0"/>
          <p:nvPr/>
        </p:nvPicPr>
        <p:blipFill>
          <a:blip r:embed="rId3">
            <a:alphaModFix/>
          </a:blip>
          <a:stretch>
            <a:fillRect/>
          </a:stretch>
        </p:blipFill>
        <p:spPr>
          <a:xfrm>
            <a:off x="113025" y="1323938"/>
            <a:ext cx="4372651" cy="2495632"/>
          </a:xfrm>
          <a:prstGeom prst="rect">
            <a:avLst/>
          </a:prstGeom>
          <a:noFill/>
          <a:ln>
            <a:noFill/>
          </a:ln>
        </p:spPr>
      </p:pic>
      <p:pic>
        <p:nvPicPr>
          <p:cNvPr id="1094" name="Google Shape;1094;g2ee18b63062_0_398"/>
          <p:cNvPicPr preferRelativeResize="0"/>
          <p:nvPr/>
        </p:nvPicPr>
        <p:blipFill>
          <a:blip r:embed="rId4">
            <a:alphaModFix/>
          </a:blip>
          <a:stretch>
            <a:fillRect/>
          </a:stretch>
        </p:blipFill>
        <p:spPr>
          <a:xfrm>
            <a:off x="4639212" y="1323949"/>
            <a:ext cx="4381938" cy="2495625"/>
          </a:xfrm>
          <a:prstGeom prst="rect">
            <a:avLst/>
          </a:prstGeom>
          <a:noFill/>
          <a:ln>
            <a:noFill/>
          </a:ln>
        </p:spPr>
      </p:pic>
      <p:sp>
        <p:nvSpPr>
          <p:cNvPr id="1095" name="Google Shape;1095;g2ee18b63062_0_398"/>
          <p:cNvSpPr/>
          <p:nvPr/>
        </p:nvSpPr>
        <p:spPr>
          <a:xfrm rot="2700000">
            <a:off x="3678349" y="341457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96" name="Google Shape;1096;g2ee18b63062_0_398"/>
          <p:cNvSpPr/>
          <p:nvPr/>
        </p:nvSpPr>
        <p:spPr>
          <a:xfrm rot="2700000">
            <a:off x="2786824" y="34528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97" name="Google Shape;1097;g2ee18b63062_0_398"/>
          <p:cNvSpPr/>
          <p:nvPr/>
        </p:nvSpPr>
        <p:spPr>
          <a:xfrm rot="2700000">
            <a:off x="2331424" y="341457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98" name="Google Shape;1098;g2ee18b63062_0_398"/>
          <p:cNvSpPr/>
          <p:nvPr/>
        </p:nvSpPr>
        <p:spPr>
          <a:xfrm rot="2700000">
            <a:off x="6396624" y="341457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2ee18b63062_0_356"/>
          <p:cNvSpPr txBox="1"/>
          <p:nvPr>
            <p:ph type="title"/>
          </p:nvPr>
        </p:nvSpPr>
        <p:spPr>
          <a:xfrm>
            <a:off x="311700" y="218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Remarques</a:t>
            </a:r>
            <a:endParaRPr/>
          </a:p>
        </p:txBody>
      </p:sp>
      <p:sp>
        <p:nvSpPr>
          <p:cNvPr id="1104" name="Google Shape;1104;g2ee18b63062_0_356"/>
          <p:cNvSpPr txBox="1"/>
          <p:nvPr>
            <p:ph idx="1" type="body"/>
          </p:nvPr>
        </p:nvSpPr>
        <p:spPr>
          <a:xfrm>
            <a:off x="311700" y="791325"/>
            <a:ext cx="8520600" cy="41208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Ce clustering fait la différence entre les temps d’utilisation de la lumière</a:t>
            </a:r>
            <a:endParaRPr/>
          </a:p>
          <a:p>
            <a:pPr indent="-342900" lvl="0" marL="457200" rtl="0" algn="l">
              <a:lnSpc>
                <a:spcPct val="115000"/>
              </a:lnSpc>
              <a:spcBef>
                <a:spcPts val="0"/>
              </a:spcBef>
              <a:spcAft>
                <a:spcPts val="0"/>
              </a:spcAft>
              <a:buSzPts val="1800"/>
              <a:buChar char="●"/>
            </a:pPr>
            <a:r>
              <a:rPr lang="fr"/>
              <a:t>Ce clustering isole un groupe ne </a:t>
            </a:r>
            <a:r>
              <a:rPr lang="fr"/>
              <a:t>possédant</a:t>
            </a:r>
            <a:r>
              <a:rPr lang="fr"/>
              <a:t> pas de ventilateur de plafond</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La piscine est toujours le facteur le plus énergivore</a:t>
            </a:r>
            <a:endParaRPr/>
          </a:p>
          <a:p>
            <a:pPr indent="-342900" lvl="0" marL="457200" rtl="0" algn="l">
              <a:lnSpc>
                <a:spcPct val="115000"/>
              </a:lnSpc>
              <a:spcBef>
                <a:spcPts val="0"/>
              </a:spcBef>
              <a:spcAft>
                <a:spcPts val="0"/>
              </a:spcAft>
              <a:buSzPts val="1800"/>
              <a:buChar char="●"/>
            </a:pPr>
            <a:r>
              <a:rPr lang="fr"/>
              <a:t>Utiliser beaucoup de lumières peu de temps (-8h par jour) est ici plus énergivore que l’électroménager </a:t>
            </a:r>
            <a:endParaRPr/>
          </a:p>
          <a:p>
            <a:pPr indent="-317500" lvl="1" marL="914400" rtl="0" algn="l">
              <a:lnSpc>
                <a:spcPct val="115000"/>
              </a:lnSpc>
              <a:spcBef>
                <a:spcPts val="0"/>
              </a:spcBef>
              <a:spcAft>
                <a:spcPts val="0"/>
              </a:spcAft>
              <a:buSzPts val="1400"/>
              <a:buChar char="○"/>
            </a:pPr>
            <a:r>
              <a:rPr lang="fr"/>
              <a:t>5.5% du cluster 5 n’utilise pas de LED contre 11% pour le cluster 8</a:t>
            </a:r>
            <a:endParaRPr/>
          </a:p>
          <a:p>
            <a:pPr indent="-342900" lvl="0" marL="457200" rtl="0" algn="l">
              <a:lnSpc>
                <a:spcPct val="115000"/>
              </a:lnSpc>
              <a:spcBef>
                <a:spcPts val="0"/>
              </a:spcBef>
              <a:spcAft>
                <a:spcPts val="0"/>
              </a:spcAft>
              <a:buSzPts val="1800"/>
              <a:buChar char="●"/>
            </a:pPr>
            <a:r>
              <a:rPr lang="fr"/>
              <a:t>Utiliser longtemps la lumière (+8h par jour) est moins énergivore que l’électroménager </a:t>
            </a:r>
            <a:endParaRPr/>
          </a:p>
          <a:p>
            <a:pPr indent="-317500" lvl="1" marL="914400" rtl="0" algn="l">
              <a:lnSpc>
                <a:spcPct val="115000"/>
              </a:lnSpc>
              <a:spcBef>
                <a:spcPts val="0"/>
              </a:spcBef>
              <a:spcAft>
                <a:spcPts val="0"/>
              </a:spcAft>
              <a:buSzPts val="1400"/>
              <a:buChar char="○"/>
            </a:pPr>
            <a:r>
              <a:rPr lang="fr"/>
              <a:t>71% du cluster 0 ont plus de la moitié de leurs ampoules en LED contre 66% pour le cluster 8</a:t>
            </a:r>
            <a:endParaRPr/>
          </a:p>
          <a:p>
            <a:pPr indent="-342900" lvl="0" marL="457200" rtl="0" algn="l">
              <a:lnSpc>
                <a:spcPct val="115000"/>
              </a:lnSpc>
              <a:spcBef>
                <a:spcPts val="0"/>
              </a:spcBef>
              <a:spcAft>
                <a:spcPts val="0"/>
              </a:spcAft>
              <a:buSzPts val="1800"/>
              <a:buChar char="●"/>
            </a:pPr>
            <a:r>
              <a:rPr lang="fr"/>
              <a:t>La télévision est en bas du classement des facteurs énergivores</a:t>
            </a:r>
            <a:endParaRPr/>
          </a:p>
        </p:txBody>
      </p:sp>
      <p:sp>
        <p:nvSpPr>
          <p:cNvPr id="1105" name="Google Shape;1105;g2ee18b63062_0_3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2ee5aaa3875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111" name="Google Shape;1111;g2ee5aaa3875_0_1"/>
          <p:cNvSpPr txBox="1"/>
          <p:nvPr>
            <p:ph type="title"/>
          </p:nvPr>
        </p:nvSpPr>
        <p:spPr>
          <a:xfrm>
            <a:off x="311700" y="905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K-Means</a:t>
            </a:r>
            <a:r>
              <a:rPr lang="fr"/>
              <a:t> et </a:t>
            </a:r>
            <a:r>
              <a:rPr b="1" lang="fr"/>
              <a:t>10 clusters</a:t>
            </a:r>
            <a:endParaRPr b="1"/>
          </a:p>
        </p:txBody>
      </p:sp>
      <p:pic>
        <p:nvPicPr>
          <p:cNvPr id="1112" name="Google Shape;1112;g2ee5aaa3875_0_1"/>
          <p:cNvPicPr preferRelativeResize="0"/>
          <p:nvPr/>
        </p:nvPicPr>
        <p:blipFill>
          <a:blip r:embed="rId3">
            <a:alphaModFix/>
          </a:blip>
          <a:stretch>
            <a:fillRect/>
          </a:stretch>
        </p:blipFill>
        <p:spPr>
          <a:xfrm>
            <a:off x="4678150" y="1313050"/>
            <a:ext cx="4022055" cy="3197767"/>
          </a:xfrm>
          <a:prstGeom prst="rect">
            <a:avLst/>
          </a:prstGeom>
          <a:noFill/>
          <a:ln>
            <a:noFill/>
          </a:ln>
        </p:spPr>
      </p:pic>
      <p:pic>
        <p:nvPicPr>
          <p:cNvPr id="1113" name="Google Shape;1113;g2ee5aaa3875_0_1"/>
          <p:cNvPicPr preferRelativeResize="0"/>
          <p:nvPr/>
        </p:nvPicPr>
        <p:blipFill>
          <a:blip r:embed="rId4">
            <a:alphaModFix/>
          </a:blip>
          <a:stretch>
            <a:fillRect/>
          </a:stretch>
        </p:blipFill>
        <p:spPr>
          <a:xfrm>
            <a:off x="198650" y="1346650"/>
            <a:ext cx="4373350" cy="31305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ed7ce466f7_0_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a:t>Dans ce dataset, il y a 7 variables catégorielles qui sont donc encodées en 7 colonnes.</a:t>
            </a:r>
            <a:endParaRPr/>
          </a:p>
          <a:p>
            <a:pPr indent="0" lvl="0" marL="0" rtl="0" algn="l">
              <a:lnSpc>
                <a:spcPct val="115000"/>
              </a:lnSpc>
              <a:spcBef>
                <a:spcPts val="0"/>
              </a:spcBef>
              <a:spcAft>
                <a:spcPts val="0"/>
              </a:spcAft>
              <a:buSzPts val="1800"/>
              <a:buNone/>
            </a:pPr>
            <a:r>
              <a:rPr lang="fr">
                <a:solidFill>
                  <a:schemeClr val="dk2"/>
                </a:solidFill>
              </a:rPr>
              <a:t>Le dataset contient toujours </a:t>
            </a:r>
            <a:r>
              <a:rPr b="1" lang="fr">
                <a:solidFill>
                  <a:schemeClr val="dk2"/>
                </a:solidFill>
              </a:rPr>
              <a:t>275 </a:t>
            </a:r>
            <a:r>
              <a:rPr b="1" lang="fr">
                <a:solidFill>
                  <a:schemeClr val="dk2"/>
                </a:solidFill>
              </a:rPr>
              <a:t>variables</a:t>
            </a:r>
            <a:r>
              <a:rPr lang="fr"/>
              <a:t>.</a:t>
            </a:r>
            <a:endParaRPr/>
          </a:p>
        </p:txBody>
      </p:sp>
      <p:sp>
        <p:nvSpPr>
          <p:cNvPr id="133" name="Google Shape;133;g2ed7ce466f7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34" name="Google Shape;134;g2ed7ce466f7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Encodage des données catégorielles</a:t>
            </a:r>
            <a:endParaRPr/>
          </a:p>
        </p:txBody>
      </p:sp>
      <p:pic>
        <p:nvPicPr>
          <p:cNvPr id="135" name="Google Shape;135;g2ed7ce466f7_0_1"/>
          <p:cNvPicPr preferRelativeResize="0"/>
          <p:nvPr/>
        </p:nvPicPr>
        <p:blipFill>
          <a:blip r:embed="rId3">
            <a:alphaModFix/>
          </a:blip>
          <a:stretch>
            <a:fillRect/>
          </a:stretch>
        </p:blipFill>
        <p:spPr>
          <a:xfrm>
            <a:off x="2871775" y="2336650"/>
            <a:ext cx="3400425" cy="24384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2ee5aaa3875_0_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Inertie</a:t>
            </a:r>
            <a:endParaRPr/>
          </a:p>
        </p:txBody>
      </p:sp>
      <p:sp>
        <p:nvSpPr>
          <p:cNvPr id="1119" name="Google Shape;1119;g2ee5aaa3875_0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20" name="Google Shape;1120;g2ee5aaa3875_0_8"/>
          <p:cNvPicPr preferRelativeResize="0"/>
          <p:nvPr/>
        </p:nvPicPr>
        <p:blipFill>
          <a:blip r:embed="rId3">
            <a:alphaModFix/>
          </a:blip>
          <a:stretch>
            <a:fillRect/>
          </a:stretch>
        </p:blipFill>
        <p:spPr>
          <a:xfrm>
            <a:off x="1960000" y="1170125"/>
            <a:ext cx="5224010" cy="34931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g2ee5aaa3875_0_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126" name="Google Shape;1126;g2ee5aaa3875_0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27" name="Google Shape;1127;g2ee5aaa3875_0_14"/>
          <p:cNvPicPr preferRelativeResize="0"/>
          <p:nvPr/>
        </p:nvPicPr>
        <p:blipFill>
          <a:blip r:embed="rId3">
            <a:alphaModFix/>
          </a:blip>
          <a:stretch>
            <a:fillRect/>
          </a:stretch>
        </p:blipFill>
        <p:spPr>
          <a:xfrm>
            <a:off x="2380763" y="1017725"/>
            <a:ext cx="4382478" cy="399497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g2ee5aaa3875_0_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133" name="Google Shape;1133;g2ee5aaa3875_0_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10 clusters</a:t>
            </a:r>
            <a:endParaRPr/>
          </a:p>
        </p:txBody>
      </p:sp>
      <p:sp>
        <p:nvSpPr>
          <p:cNvPr id="1134" name="Google Shape;1134;g2ee5aaa3875_0_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10000"/>
          </a:bodyPr>
          <a:lstStyle/>
          <a:p>
            <a:pPr indent="-334326" lvl="0" marL="457200" rtl="0" algn="l">
              <a:lnSpc>
                <a:spcPct val="115000"/>
              </a:lnSpc>
              <a:spcBef>
                <a:spcPts val="0"/>
              </a:spcBef>
              <a:spcAft>
                <a:spcPts val="0"/>
              </a:spcAft>
              <a:buSzPct val="100000"/>
              <a:buChar char="●"/>
            </a:pPr>
            <a:r>
              <a:rPr lang="fr"/>
              <a:t>Cluster 0 : Les ménages utilisant peu la piscine et les lumières longtemps (+8h)</a:t>
            </a:r>
            <a:endParaRPr/>
          </a:p>
          <a:p>
            <a:pPr indent="-334326" lvl="0" marL="457200" rtl="0" algn="l">
              <a:lnSpc>
                <a:spcPct val="115000"/>
              </a:lnSpc>
              <a:spcBef>
                <a:spcPts val="0"/>
              </a:spcBef>
              <a:spcAft>
                <a:spcPts val="0"/>
              </a:spcAft>
              <a:buSzPct val="100000"/>
              <a:buChar char="●"/>
            </a:pPr>
            <a:r>
              <a:rPr lang="fr"/>
              <a:t>Cluster 1 : Les ménages utilisant peu l’électroménager, les lumières et le ventilateur</a:t>
            </a:r>
            <a:endParaRPr/>
          </a:p>
          <a:p>
            <a:pPr indent="-334326" lvl="0" marL="457200" rtl="0" algn="l">
              <a:lnSpc>
                <a:spcPct val="115000"/>
              </a:lnSpc>
              <a:spcBef>
                <a:spcPts val="0"/>
              </a:spcBef>
              <a:spcAft>
                <a:spcPts val="0"/>
              </a:spcAft>
              <a:buSzPct val="100000"/>
              <a:buChar char="●"/>
            </a:pPr>
            <a:r>
              <a:rPr lang="fr"/>
              <a:t>Cluster 2 : Les ménages utilisant beaucoup la piscine, le lave-vaisselle et les lumières</a:t>
            </a:r>
            <a:endParaRPr/>
          </a:p>
          <a:p>
            <a:pPr indent="-334326" lvl="0" marL="457200" rtl="0" algn="l">
              <a:lnSpc>
                <a:spcPct val="115000"/>
              </a:lnSpc>
              <a:spcBef>
                <a:spcPts val="0"/>
              </a:spcBef>
              <a:spcAft>
                <a:spcPts val="0"/>
              </a:spcAft>
              <a:buSzPct val="100000"/>
              <a:buChar char="●"/>
            </a:pPr>
            <a:r>
              <a:rPr lang="fr"/>
              <a:t>Cluster 3 : Les ménages utilisant beaucoup la piscine, la télévision et l’électroménager</a:t>
            </a:r>
            <a:endParaRPr/>
          </a:p>
          <a:p>
            <a:pPr indent="-334326" lvl="0" marL="457200" rtl="0" algn="l">
              <a:lnSpc>
                <a:spcPct val="115000"/>
              </a:lnSpc>
              <a:spcBef>
                <a:spcPts val="0"/>
              </a:spcBef>
              <a:spcAft>
                <a:spcPts val="0"/>
              </a:spcAft>
              <a:buSzPct val="100000"/>
              <a:buChar char="●"/>
            </a:pPr>
            <a:r>
              <a:rPr lang="fr"/>
              <a:t>Cluster 4 : Les ménages utilisant peu la piscine mais beaucoup le lave-vaisselle</a:t>
            </a:r>
            <a:endParaRPr/>
          </a:p>
          <a:p>
            <a:pPr indent="-334326" lvl="0" marL="457200" rtl="0" algn="l">
              <a:lnSpc>
                <a:spcPct val="115000"/>
              </a:lnSpc>
              <a:spcBef>
                <a:spcPts val="0"/>
              </a:spcBef>
              <a:spcAft>
                <a:spcPts val="0"/>
              </a:spcAft>
              <a:buSzPct val="100000"/>
              <a:buChar char="●"/>
            </a:pPr>
            <a:r>
              <a:rPr lang="fr"/>
              <a:t>Cluster 5 : Les ménages utilisant beaucoup la piscine</a:t>
            </a:r>
            <a:endParaRPr/>
          </a:p>
          <a:p>
            <a:pPr indent="-334326" lvl="0" marL="457200" rtl="0" algn="l">
              <a:lnSpc>
                <a:spcPct val="115000"/>
              </a:lnSpc>
              <a:spcBef>
                <a:spcPts val="0"/>
              </a:spcBef>
              <a:spcAft>
                <a:spcPts val="0"/>
              </a:spcAft>
              <a:buSzPct val="100000"/>
              <a:buChar char="●"/>
            </a:pPr>
            <a:r>
              <a:rPr lang="fr"/>
              <a:t>Cluster 6 : Les ménages utilisant beaucoup la télévision</a:t>
            </a:r>
            <a:endParaRPr/>
          </a:p>
          <a:p>
            <a:pPr indent="-334326" lvl="0" marL="457200" rtl="0" algn="l">
              <a:lnSpc>
                <a:spcPct val="115000"/>
              </a:lnSpc>
              <a:spcBef>
                <a:spcPts val="0"/>
              </a:spcBef>
              <a:spcAft>
                <a:spcPts val="0"/>
              </a:spcAft>
              <a:buSzPct val="100000"/>
              <a:buChar char="●"/>
            </a:pPr>
            <a:r>
              <a:rPr lang="fr"/>
              <a:t>Cluster 7 : Les ménages utilisant beaucoup les lumières mais pendant peu de temps (-8h)</a:t>
            </a:r>
            <a:endParaRPr/>
          </a:p>
          <a:p>
            <a:pPr indent="-334326" lvl="0" marL="457200" rtl="0" algn="l">
              <a:lnSpc>
                <a:spcPct val="115000"/>
              </a:lnSpc>
              <a:spcBef>
                <a:spcPts val="0"/>
              </a:spcBef>
              <a:spcAft>
                <a:spcPts val="0"/>
              </a:spcAft>
              <a:buSzPct val="100000"/>
              <a:buChar char="●"/>
            </a:pPr>
            <a:r>
              <a:rPr lang="fr"/>
              <a:t>Cluster 8 : Les ménages utilisant l’électroménager</a:t>
            </a:r>
            <a:endParaRPr/>
          </a:p>
          <a:p>
            <a:pPr indent="-334326" lvl="0" marL="457200" rtl="0" algn="l">
              <a:lnSpc>
                <a:spcPct val="115000"/>
              </a:lnSpc>
              <a:spcBef>
                <a:spcPts val="0"/>
              </a:spcBef>
              <a:spcAft>
                <a:spcPts val="0"/>
              </a:spcAft>
              <a:buSzPct val="100000"/>
              <a:buChar char="●"/>
            </a:pPr>
            <a:r>
              <a:rPr lang="fr"/>
              <a:t>Cluster 9 : Les ménages utilisant beaucoup les lumières pendant longtemps (+8h)</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g2ee5aaa3875_0_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140" name="Google Shape;1140;g2ee5aaa3875_0_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141" name="Google Shape;1141;g2ee5aaa3875_0_32"/>
          <p:cNvSpPr txBox="1"/>
          <p:nvPr/>
        </p:nvSpPr>
        <p:spPr>
          <a:xfrm>
            <a:off x="17239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10</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142" name="Google Shape;1142;g2ee5aaa3875_0_32"/>
          <p:cNvSpPr/>
          <p:nvPr/>
        </p:nvSpPr>
        <p:spPr>
          <a:xfrm>
            <a:off x="6057775" y="39790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143" name="Google Shape;1143;g2ee5aaa3875_0_32"/>
          <p:cNvPicPr preferRelativeResize="0"/>
          <p:nvPr/>
        </p:nvPicPr>
        <p:blipFill>
          <a:blip r:embed="rId3">
            <a:alphaModFix/>
          </a:blip>
          <a:stretch>
            <a:fillRect/>
          </a:stretch>
        </p:blipFill>
        <p:spPr>
          <a:xfrm>
            <a:off x="2791775" y="1120963"/>
            <a:ext cx="3560449" cy="27548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g2ee5aaa3875_0_40"/>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149" name="Google Shape;1149;g2ee5aaa3875_0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50" name="Google Shape;1150;g2ee5aaa3875_0_40"/>
          <p:cNvPicPr preferRelativeResize="0"/>
          <p:nvPr/>
        </p:nvPicPr>
        <p:blipFill>
          <a:blip r:embed="rId3">
            <a:alphaModFix/>
          </a:blip>
          <a:stretch>
            <a:fillRect/>
          </a:stretch>
        </p:blipFill>
        <p:spPr>
          <a:xfrm>
            <a:off x="295875" y="687063"/>
            <a:ext cx="3705750" cy="2125950"/>
          </a:xfrm>
          <a:prstGeom prst="rect">
            <a:avLst/>
          </a:prstGeom>
          <a:noFill/>
          <a:ln>
            <a:noFill/>
          </a:ln>
        </p:spPr>
      </p:pic>
      <p:pic>
        <p:nvPicPr>
          <p:cNvPr id="1151" name="Google Shape;1151;g2ee5aaa3875_0_40"/>
          <p:cNvPicPr preferRelativeResize="0"/>
          <p:nvPr/>
        </p:nvPicPr>
        <p:blipFill>
          <a:blip r:embed="rId4">
            <a:alphaModFix/>
          </a:blip>
          <a:stretch>
            <a:fillRect/>
          </a:stretch>
        </p:blipFill>
        <p:spPr>
          <a:xfrm>
            <a:off x="4403600" y="696362"/>
            <a:ext cx="3705751" cy="2107374"/>
          </a:xfrm>
          <a:prstGeom prst="rect">
            <a:avLst/>
          </a:prstGeom>
          <a:noFill/>
          <a:ln>
            <a:noFill/>
          </a:ln>
        </p:spPr>
      </p:pic>
      <p:pic>
        <p:nvPicPr>
          <p:cNvPr id="1152" name="Google Shape;1152;g2ee5aaa3875_0_40"/>
          <p:cNvPicPr preferRelativeResize="0"/>
          <p:nvPr/>
        </p:nvPicPr>
        <p:blipFill>
          <a:blip r:embed="rId5">
            <a:alphaModFix/>
          </a:blip>
          <a:stretch>
            <a:fillRect/>
          </a:stretch>
        </p:blipFill>
        <p:spPr>
          <a:xfrm>
            <a:off x="238125" y="2851526"/>
            <a:ext cx="3821249" cy="2154029"/>
          </a:xfrm>
          <a:prstGeom prst="rect">
            <a:avLst/>
          </a:prstGeom>
          <a:noFill/>
          <a:ln>
            <a:noFill/>
          </a:ln>
        </p:spPr>
      </p:pic>
      <p:pic>
        <p:nvPicPr>
          <p:cNvPr id="1153" name="Google Shape;1153;g2ee5aaa3875_0_40"/>
          <p:cNvPicPr preferRelativeResize="0"/>
          <p:nvPr/>
        </p:nvPicPr>
        <p:blipFill>
          <a:blip r:embed="rId6">
            <a:alphaModFix/>
          </a:blip>
          <a:stretch>
            <a:fillRect/>
          </a:stretch>
        </p:blipFill>
        <p:spPr>
          <a:xfrm>
            <a:off x="4345850" y="2840050"/>
            <a:ext cx="3821249" cy="2176975"/>
          </a:xfrm>
          <a:prstGeom prst="rect">
            <a:avLst/>
          </a:prstGeom>
          <a:noFill/>
          <a:ln>
            <a:noFill/>
          </a:ln>
        </p:spPr>
      </p:pic>
      <p:sp>
        <p:nvSpPr>
          <p:cNvPr id="1154" name="Google Shape;1154;g2ee5aaa3875_0_40"/>
          <p:cNvSpPr/>
          <p:nvPr/>
        </p:nvSpPr>
        <p:spPr>
          <a:xfrm rot="2700000">
            <a:off x="56832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55" name="Google Shape;1155;g2ee5aaa3875_0_40"/>
          <p:cNvSpPr/>
          <p:nvPr/>
        </p:nvSpPr>
        <p:spPr>
          <a:xfrm rot="2700000">
            <a:off x="2939074" y="463622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56" name="Google Shape;1156;g2ee5aaa3875_0_40"/>
          <p:cNvSpPr/>
          <p:nvPr/>
        </p:nvSpPr>
        <p:spPr>
          <a:xfrm rot="2700000">
            <a:off x="3733449"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57" name="Google Shape;1157;g2ee5aaa3875_0_40"/>
          <p:cNvSpPr/>
          <p:nvPr/>
        </p:nvSpPr>
        <p:spPr>
          <a:xfrm rot="2700000">
            <a:off x="256422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58" name="Google Shape;1158;g2ee5aaa3875_0_40"/>
          <p:cNvSpPr/>
          <p:nvPr/>
        </p:nvSpPr>
        <p:spPr>
          <a:xfrm rot="2700000">
            <a:off x="3330999"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59" name="Google Shape;1159;g2ee5aaa3875_0_40"/>
          <p:cNvSpPr/>
          <p:nvPr/>
        </p:nvSpPr>
        <p:spPr>
          <a:xfrm rot="2700000">
            <a:off x="744162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60" name="Google Shape;1160;g2ee5aaa3875_0_40"/>
          <p:cNvSpPr/>
          <p:nvPr/>
        </p:nvSpPr>
        <p:spPr>
          <a:xfrm rot="2700000">
            <a:off x="7033999"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61" name="Google Shape;1161;g2ee5aaa3875_0_40"/>
          <p:cNvSpPr/>
          <p:nvPr/>
        </p:nvSpPr>
        <p:spPr>
          <a:xfrm rot="2700000">
            <a:off x="586517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62" name="Google Shape;1162;g2ee5aaa3875_0_40"/>
          <p:cNvSpPr/>
          <p:nvPr/>
        </p:nvSpPr>
        <p:spPr>
          <a:xfrm rot="2700000">
            <a:off x="4696349" y="460532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63" name="Google Shape;1163;g2ee5aaa3875_0_40"/>
          <p:cNvSpPr/>
          <p:nvPr/>
        </p:nvSpPr>
        <p:spPr>
          <a:xfrm rot="2700000">
            <a:off x="5059874" y="463622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64" name="Google Shape;1164;g2ee5aaa3875_0_40"/>
          <p:cNvSpPr/>
          <p:nvPr/>
        </p:nvSpPr>
        <p:spPr>
          <a:xfrm rot="2700000">
            <a:off x="3700249" y="24289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65" name="Google Shape;1165;g2ee5aaa3875_0_40"/>
          <p:cNvSpPr/>
          <p:nvPr/>
        </p:nvSpPr>
        <p:spPr>
          <a:xfrm rot="2700000">
            <a:off x="2925174" y="24289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66" name="Google Shape;1166;g2ee5aaa3875_0_40"/>
          <p:cNvSpPr/>
          <p:nvPr/>
        </p:nvSpPr>
        <p:spPr>
          <a:xfrm rot="2700000">
            <a:off x="4777099" y="24289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67" name="Google Shape;1167;g2ee5aaa3875_0_40"/>
          <p:cNvSpPr/>
          <p:nvPr/>
        </p:nvSpPr>
        <p:spPr>
          <a:xfrm rot="2700000">
            <a:off x="5151749" y="24289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68" name="Google Shape;1168;g2ee5aaa3875_0_40"/>
          <p:cNvSpPr/>
          <p:nvPr/>
        </p:nvSpPr>
        <p:spPr>
          <a:xfrm rot="2700000">
            <a:off x="5902224" y="24289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69" name="Google Shape;1169;g2ee5aaa3875_0_40"/>
          <p:cNvSpPr/>
          <p:nvPr/>
        </p:nvSpPr>
        <p:spPr>
          <a:xfrm rot="2700000">
            <a:off x="6277549" y="24289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70" name="Google Shape;1170;g2ee5aaa3875_0_40"/>
          <p:cNvSpPr/>
          <p:nvPr/>
        </p:nvSpPr>
        <p:spPr>
          <a:xfrm rot="2700000">
            <a:off x="6652699" y="24289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71" name="Google Shape;1171;g2ee5aaa3875_0_40"/>
          <p:cNvSpPr/>
          <p:nvPr/>
        </p:nvSpPr>
        <p:spPr>
          <a:xfrm rot="2700000">
            <a:off x="7777999" y="24289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2ee5aaa3875_0_52"/>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177" name="Google Shape;1177;g2ee5aaa3875_0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78" name="Google Shape;1178;g2ee5aaa3875_0_52"/>
          <p:cNvPicPr preferRelativeResize="0"/>
          <p:nvPr/>
        </p:nvPicPr>
        <p:blipFill>
          <a:blip r:embed="rId3">
            <a:alphaModFix/>
          </a:blip>
          <a:stretch>
            <a:fillRect/>
          </a:stretch>
        </p:blipFill>
        <p:spPr>
          <a:xfrm>
            <a:off x="328513" y="656500"/>
            <a:ext cx="3821106" cy="2182825"/>
          </a:xfrm>
          <a:prstGeom prst="rect">
            <a:avLst/>
          </a:prstGeom>
          <a:noFill/>
          <a:ln>
            <a:noFill/>
          </a:ln>
        </p:spPr>
      </p:pic>
      <p:pic>
        <p:nvPicPr>
          <p:cNvPr id="1179" name="Google Shape;1179;g2ee5aaa3875_0_52"/>
          <p:cNvPicPr preferRelativeResize="0"/>
          <p:nvPr/>
        </p:nvPicPr>
        <p:blipFill>
          <a:blip r:embed="rId4">
            <a:alphaModFix/>
          </a:blip>
          <a:stretch>
            <a:fillRect/>
          </a:stretch>
        </p:blipFill>
        <p:spPr>
          <a:xfrm>
            <a:off x="4634538" y="669925"/>
            <a:ext cx="3821100" cy="2155963"/>
          </a:xfrm>
          <a:prstGeom prst="rect">
            <a:avLst/>
          </a:prstGeom>
          <a:noFill/>
          <a:ln>
            <a:noFill/>
          </a:ln>
        </p:spPr>
      </p:pic>
      <p:pic>
        <p:nvPicPr>
          <p:cNvPr id="1180" name="Google Shape;1180;g2ee5aaa3875_0_52"/>
          <p:cNvPicPr preferRelativeResize="0"/>
          <p:nvPr/>
        </p:nvPicPr>
        <p:blipFill>
          <a:blip r:embed="rId5">
            <a:alphaModFix/>
          </a:blip>
          <a:stretch>
            <a:fillRect/>
          </a:stretch>
        </p:blipFill>
        <p:spPr>
          <a:xfrm>
            <a:off x="328525" y="2898675"/>
            <a:ext cx="3821100" cy="2140738"/>
          </a:xfrm>
          <a:prstGeom prst="rect">
            <a:avLst/>
          </a:prstGeom>
          <a:noFill/>
          <a:ln>
            <a:noFill/>
          </a:ln>
        </p:spPr>
      </p:pic>
      <p:pic>
        <p:nvPicPr>
          <p:cNvPr id="1181" name="Google Shape;1181;g2ee5aaa3875_0_52"/>
          <p:cNvPicPr preferRelativeResize="0"/>
          <p:nvPr/>
        </p:nvPicPr>
        <p:blipFill>
          <a:blip r:embed="rId6">
            <a:alphaModFix/>
          </a:blip>
          <a:stretch>
            <a:fillRect/>
          </a:stretch>
        </p:blipFill>
        <p:spPr>
          <a:xfrm>
            <a:off x="4634550" y="2879626"/>
            <a:ext cx="3821101" cy="2178846"/>
          </a:xfrm>
          <a:prstGeom prst="rect">
            <a:avLst/>
          </a:prstGeom>
          <a:noFill/>
          <a:ln>
            <a:noFill/>
          </a:ln>
        </p:spPr>
      </p:pic>
      <p:sp>
        <p:nvSpPr>
          <p:cNvPr id="1182" name="Google Shape;1182;g2ee5aaa3875_0_52"/>
          <p:cNvSpPr/>
          <p:nvPr/>
        </p:nvSpPr>
        <p:spPr>
          <a:xfrm rot="2700000">
            <a:off x="3422974" y="244717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83" name="Google Shape;1183;g2ee5aaa3875_0_52"/>
          <p:cNvSpPr/>
          <p:nvPr/>
        </p:nvSpPr>
        <p:spPr>
          <a:xfrm rot="2700000">
            <a:off x="4983574" y="2447175"/>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84" name="Google Shape;1184;g2ee5aaa3875_0_52"/>
          <p:cNvSpPr/>
          <p:nvPr/>
        </p:nvSpPr>
        <p:spPr>
          <a:xfrm rot="2700000">
            <a:off x="3823699" y="46671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85" name="Google Shape;1185;g2ee5aaa3875_0_52"/>
          <p:cNvSpPr/>
          <p:nvPr/>
        </p:nvSpPr>
        <p:spPr>
          <a:xfrm rot="2700000">
            <a:off x="7734899" y="469200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86" name="Google Shape;1186;g2ee5aaa3875_0_52"/>
          <p:cNvSpPr/>
          <p:nvPr/>
        </p:nvSpPr>
        <p:spPr>
          <a:xfrm rot="2700000">
            <a:off x="8129724" y="469200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87" name="Google Shape;1187;g2ee5aaa3875_0_52"/>
          <p:cNvSpPr/>
          <p:nvPr/>
        </p:nvSpPr>
        <p:spPr>
          <a:xfrm rot="2700000">
            <a:off x="2628924" y="244717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g2201f05e1f5_0_1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193" name="Google Shape;1193;g2201f05e1f5_0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94" name="Google Shape;1194;g2201f05e1f5_0_14"/>
          <p:cNvPicPr preferRelativeResize="0"/>
          <p:nvPr/>
        </p:nvPicPr>
        <p:blipFill>
          <a:blip r:embed="rId3">
            <a:alphaModFix/>
          </a:blip>
          <a:stretch>
            <a:fillRect/>
          </a:stretch>
        </p:blipFill>
        <p:spPr>
          <a:xfrm>
            <a:off x="120600" y="1349214"/>
            <a:ext cx="4372649" cy="2445093"/>
          </a:xfrm>
          <a:prstGeom prst="rect">
            <a:avLst/>
          </a:prstGeom>
          <a:noFill/>
          <a:ln>
            <a:noFill/>
          </a:ln>
        </p:spPr>
      </p:pic>
      <p:pic>
        <p:nvPicPr>
          <p:cNvPr id="1195" name="Google Shape;1195;g2201f05e1f5_0_14"/>
          <p:cNvPicPr preferRelativeResize="0"/>
          <p:nvPr/>
        </p:nvPicPr>
        <p:blipFill>
          <a:blip r:embed="rId4">
            <a:alphaModFix/>
          </a:blip>
          <a:stretch>
            <a:fillRect/>
          </a:stretch>
        </p:blipFill>
        <p:spPr>
          <a:xfrm>
            <a:off x="4572000" y="1312547"/>
            <a:ext cx="4372650" cy="2518402"/>
          </a:xfrm>
          <a:prstGeom prst="rect">
            <a:avLst/>
          </a:prstGeom>
          <a:noFill/>
          <a:ln>
            <a:noFill/>
          </a:ln>
        </p:spPr>
      </p:pic>
      <p:sp>
        <p:nvSpPr>
          <p:cNvPr id="1196" name="Google Shape;1196;g2201f05e1f5_0_14"/>
          <p:cNvSpPr/>
          <p:nvPr/>
        </p:nvSpPr>
        <p:spPr>
          <a:xfrm rot="2700000">
            <a:off x="4119074" y="342585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97" name="Google Shape;1197;g2201f05e1f5_0_14"/>
          <p:cNvSpPr/>
          <p:nvPr/>
        </p:nvSpPr>
        <p:spPr>
          <a:xfrm rot="2700000">
            <a:off x="2319549" y="342585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98" name="Google Shape;1198;g2201f05e1f5_0_14"/>
          <p:cNvSpPr/>
          <p:nvPr/>
        </p:nvSpPr>
        <p:spPr>
          <a:xfrm rot="2700000">
            <a:off x="1422599" y="342585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99" name="Google Shape;1199;g2201f05e1f5_0_14"/>
          <p:cNvSpPr/>
          <p:nvPr/>
        </p:nvSpPr>
        <p:spPr>
          <a:xfrm rot="2700000">
            <a:off x="7691749" y="3425850"/>
            <a:ext cx="196434" cy="447599"/>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g2201f05e1f5_0_55"/>
          <p:cNvSpPr txBox="1"/>
          <p:nvPr>
            <p:ph type="title"/>
          </p:nvPr>
        </p:nvSpPr>
        <p:spPr>
          <a:xfrm>
            <a:off x="311700" y="218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Remarques</a:t>
            </a:r>
            <a:endParaRPr/>
          </a:p>
        </p:txBody>
      </p:sp>
      <p:sp>
        <p:nvSpPr>
          <p:cNvPr id="1205" name="Google Shape;1205;g2201f05e1f5_0_55"/>
          <p:cNvSpPr txBox="1"/>
          <p:nvPr>
            <p:ph idx="1" type="body"/>
          </p:nvPr>
        </p:nvSpPr>
        <p:spPr>
          <a:xfrm>
            <a:off x="311700" y="791325"/>
            <a:ext cx="8520600" cy="41208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Ce clustering fait la différence entre les temps d’utilisation de la lumière</a:t>
            </a:r>
            <a:endParaRPr/>
          </a:p>
          <a:p>
            <a:pPr indent="-342900" lvl="0" marL="457200" rtl="0" algn="l">
              <a:lnSpc>
                <a:spcPct val="115000"/>
              </a:lnSpc>
              <a:spcBef>
                <a:spcPts val="0"/>
              </a:spcBef>
              <a:spcAft>
                <a:spcPts val="0"/>
              </a:spcAft>
              <a:buSzPts val="1800"/>
              <a:buChar char="●"/>
            </a:pPr>
            <a:r>
              <a:rPr lang="fr"/>
              <a:t>Ce clustering fait la différence entre l’utilisation du lave-vaisselle mais garde l’association lave-linge/sèche-linge</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La piscine est toujours le facteur le plus énergivore</a:t>
            </a:r>
            <a:endParaRPr/>
          </a:p>
          <a:p>
            <a:pPr indent="-342900" lvl="0" marL="457200" rtl="0" algn="l">
              <a:lnSpc>
                <a:spcPct val="115000"/>
              </a:lnSpc>
              <a:spcBef>
                <a:spcPts val="0"/>
              </a:spcBef>
              <a:spcAft>
                <a:spcPts val="0"/>
              </a:spcAft>
              <a:buSzPts val="1800"/>
              <a:buChar char="●"/>
            </a:pPr>
            <a:r>
              <a:rPr lang="fr"/>
              <a:t>Utiliser beaucoup de lumières peu de temps (-8h par jour) est ici plus énergivore qu’u</a:t>
            </a:r>
            <a:r>
              <a:rPr lang="fr"/>
              <a:t>tiliser longtemps la lumière (+8h par jour)</a:t>
            </a:r>
            <a:r>
              <a:rPr lang="fr"/>
              <a:t> -&gt; clusters 7 vs 9 :</a:t>
            </a:r>
            <a:endParaRPr/>
          </a:p>
          <a:p>
            <a:pPr indent="-317500" lvl="1" marL="914400" rtl="0" algn="l">
              <a:lnSpc>
                <a:spcPct val="115000"/>
              </a:lnSpc>
              <a:spcBef>
                <a:spcPts val="0"/>
              </a:spcBef>
              <a:spcAft>
                <a:spcPts val="0"/>
              </a:spcAft>
              <a:buSzPts val="1400"/>
              <a:buChar char="○"/>
            </a:pPr>
            <a:r>
              <a:rPr lang="fr"/>
              <a:t>37.55</a:t>
            </a:r>
            <a:r>
              <a:rPr lang="fr"/>
              <a:t>% des ménages n’utilisent pas du tout de lumière LED dans le cluster 7 contre 9% dans le cluster 9</a:t>
            </a:r>
            <a:endParaRPr/>
          </a:p>
          <a:p>
            <a:pPr indent="-317500" lvl="1" marL="914400" rtl="0" algn="l">
              <a:lnSpc>
                <a:spcPct val="115000"/>
              </a:lnSpc>
              <a:spcBef>
                <a:spcPts val="0"/>
              </a:spcBef>
              <a:spcAft>
                <a:spcPts val="0"/>
              </a:spcAft>
              <a:buSzPts val="1400"/>
              <a:buChar char="○"/>
            </a:pPr>
            <a:r>
              <a:rPr lang="fr"/>
              <a:t>72.27% du cluster 9 utilise majoritairement du LED contre 15.92% dans le cluster 7</a:t>
            </a:r>
            <a:endParaRPr/>
          </a:p>
          <a:p>
            <a:pPr indent="-342900" lvl="0" marL="457200" rtl="0" algn="l">
              <a:lnSpc>
                <a:spcPct val="115000"/>
              </a:lnSpc>
              <a:spcBef>
                <a:spcPts val="0"/>
              </a:spcBef>
              <a:spcAft>
                <a:spcPts val="0"/>
              </a:spcAft>
              <a:buSzPts val="1800"/>
              <a:buChar char="●"/>
            </a:pPr>
            <a:r>
              <a:rPr lang="fr"/>
              <a:t>La télévision est en bas du classement des facteurs énergivores</a:t>
            </a:r>
            <a:endParaRPr/>
          </a:p>
        </p:txBody>
      </p:sp>
      <p:sp>
        <p:nvSpPr>
          <p:cNvPr id="1206" name="Google Shape;1206;g2201f05e1f5_0_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g2ee18b63062_0_155"/>
          <p:cNvSpPr txBox="1"/>
          <p:nvPr>
            <p:ph type="title"/>
          </p:nvPr>
        </p:nvSpPr>
        <p:spPr>
          <a:xfrm>
            <a:off x="311700" y="211750"/>
            <a:ext cx="8520600" cy="9408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Différences entre </a:t>
            </a:r>
            <a:r>
              <a:rPr b="1" lang="fr"/>
              <a:t>K-Means</a:t>
            </a:r>
            <a:r>
              <a:rPr lang="fr"/>
              <a:t> et </a:t>
            </a:r>
            <a:r>
              <a:rPr b="1" lang="fr"/>
              <a:t>Kernel K-means</a:t>
            </a:r>
            <a:r>
              <a:rPr lang="fr"/>
              <a:t> </a:t>
            </a:r>
            <a:endParaRPr/>
          </a:p>
          <a:p>
            <a:pPr indent="0" lvl="0" marL="0" rtl="0" algn="ctr">
              <a:lnSpc>
                <a:spcPct val="100000"/>
              </a:lnSpc>
              <a:spcBef>
                <a:spcPts val="0"/>
              </a:spcBef>
              <a:spcAft>
                <a:spcPts val="0"/>
              </a:spcAft>
              <a:buSzPct val="111111"/>
              <a:buNone/>
            </a:pPr>
            <a:r>
              <a:rPr lang="fr"/>
              <a:t>avec </a:t>
            </a:r>
            <a:r>
              <a:rPr b="1" lang="fr"/>
              <a:t>10 clusters</a:t>
            </a:r>
            <a:endParaRPr b="1"/>
          </a:p>
        </p:txBody>
      </p:sp>
      <p:sp>
        <p:nvSpPr>
          <p:cNvPr id="1212" name="Google Shape;1212;g2ee18b63062_0_1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13" name="Google Shape;1213;g2ee18b63062_0_155"/>
          <p:cNvPicPr preferRelativeResize="0"/>
          <p:nvPr/>
        </p:nvPicPr>
        <p:blipFill>
          <a:blip r:embed="rId3">
            <a:alphaModFix/>
          </a:blip>
          <a:stretch>
            <a:fillRect/>
          </a:stretch>
        </p:blipFill>
        <p:spPr>
          <a:xfrm>
            <a:off x="4647800" y="1175213"/>
            <a:ext cx="4373350" cy="3130564"/>
          </a:xfrm>
          <a:prstGeom prst="rect">
            <a:avLst/>
          </a:prstGeom>
          <a:noFill/>
          <a:ln>
            <a:noFill/>
          </a:ln>
        </p:spPr>
      </p:pic>
      <p:pic>
        <p:nvPicPr>
          <p:cNvPr id="1214" name="Google Shape;1214;g2ee18b63062_0_155"/>
          <p:cNvPicPr preferRelativeResize="0"/>
          <p:nvPr/>
        </p:nvPicPr>
        <p:blipFill>
          <a:blip r:embed="rId4">
            <a:alphaModFix/>
          </a:blip>
          <a:stretch>
            <a:fillRect/>
          </a:stretch>
        </p:blipFill>
        <p:spPr>
          <a:xfrm>
            <a:off x="167975" y="1138375"/>
            <a:ext cx="4447377" cy="320425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g2efadcfe83a_0_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220" name="Google Shape;1220;g2efadcfe83a_0_62"/>
          <p:cNvSpPr txBox="1"/>
          <p:nvPr>
            <p:ph type="title"/>
          </p:nvPr>
        </p:nvSpPr>
        <p:spPr>
          <a:xfrm>
            <a:off x="311700" y="905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comportementales avec </a:t>
            </a:r>
            <a:r>
              <a:rPr b="1" lang="fr"/>
              <a:t>DBSCAN</a:t>
            </a:r>
            <a:endParaRPr b="1"/>
          </a:p>
        </p:txBody>
      </p:sp>
      <p:pic>
        <p:nvPicPr>
          <p:cNvPr id="1221" name="Google Shape;1221;g2efadcfe83a_0_62"/>
          <p:cNvPicPr preferRelativeResize="0"/>
          <p:nvPr/>
        </p:nvPicPr>
        <p:blipFill>
          <a:blip r:embed="rId3">
            <a:alphaModFix/>
          </a:blip>
          <a:stretch>
            <a:fillRect/>
          </a:stretch>
        </p:blipFill>
        <p:spPr>
          <a:xfrm>
            <a:off x="4666799" y="1491813"/>
            <a:ext cx="4354351" cy="2779373"/>
          </a:xfrm>
          <a:prstGeom prst="rect">
            <a:avLst/>
          </a:prstGeom>
          <a:noFill/>
          <a:ln>
            <a:noFill/>
          </a:ln>
        </p:spPr>
      </p:pic>
      <p:pic>
        <p:nvPicPr>
          <p:cNvPr id="1222" name="Google Shape;1222;g2efadcfe83a_0_62"/>
          <p:cNvPicPr preferRelativeResize="0"/>
          <p:nvPr/>
        </p:nvPicPr>
        <p:blipFill>
          <a:blip r:embed="rId4">
            <a:alphaModFix/>
          </a:blip>
          <a:stretch>
            <a:fillRect/>
          </a:stretch>
        </p:blipFill>
        <p:spPr>
          <a:xfrm>
            <a:off x="63825" y="1316525"/>
            <a:ext cx="4361999" cy="3129944"/>
          </a:xfrm>
          <a:prstGeom prst="rect">
            <a:avLst/>
          </a:prstGeom>
          <a:noFill/>
          <a:ln>
            <a:noFill/>
          </a:ln>
        </p:spPr>
      </p:pic>
      <p:sp>
        <p:nvSpPr>
          <p:cNvPr id="1223" name="Google Shape;1223;g2efadcfe83a_0_62"/>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20 911.36</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13 646.10</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1224" name="Google Shape;1224;g2efadcfe83a_0_62"/>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fr" sz="1000">
                <a:solidFill>
                  <a:schemeClr val="accent3"/>
                </a:solidFill>
                <a:latin typeface="Proxima Nova"/>
                <a:ea typeface="Proxima Nova"/>
                <a:cs typeface="Proxima Nova"/>
                <a:sym typeface="Proxima Nova"/>
              </a:rPr>
              <a:t>Cluster 2 : 4011.04</a:t>
            </a:r>
            <a:endParaRPr sz="1000">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38 568.51</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Gestion des valeurs NaN</a:t>
            </a:r>
            <a:endParaRPr/>
          </a:p>
        </p:txBody>
      </p:sp>
      <p:sp>
        <p:nvSpPr>
          <p:cNvPr id="141" name="Google Shape;141;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Identification des lignes contenant une valeur Nan</a:t>
            </a:r>
            <a:endParaRPr/>
          </a:p>
          <a:p>
            <a:pPr indent="0" lvl="0" marL="457200" rtl="0" algn="l">
              <a:lnSpc>
                <a:spcPct val="115000"/>
              </a:lnSpc>
              <a:spcBef>
                <a:spcPts val="0"/>
              </a:spcBef>
              <a:spcAft>
                <a:spcPts val="0"/>
              </a:spcAft>
              <a:buNone/>
            </a:pPr>
            <a:r>
              <a:rPr lang="fr"/>
              <a:t>Les valeurs manquantes concernent 290 échantillons dans le dataset</a:t>
            </a:r>
            <a:endParaRPr/>
          </a:p>
          <a:p>
            <a:pPr indent="0" lvl="0" marL="457200" rtl="0" algn="l">
              <a:lnSpc>
                <a:spcPct val="115000"/>
              </a:lnSpc>
              <a:spcBef>
                <a:spcPts val="0"/>
              </a:spcBef>
              <a:spcAft>
                <a:spcPts val="0"/>
              </a:spcAft>
              <a:buNone/>
            </a:pPr>
            <a:r>
              <a:rPr lang="fr"/>
              <a:t>soit environ 1.57 % des ménages</a:t>
            </a:r>
            <a:endParaRPr/>
          </a:p>
          <a:p>
            <a:pPr indent="0" lvl="0" marL="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Suppression de ces échantillons.</a:t>
            </a:r>
            <a:endParaRPr/>
          </a:p>
          <a:p>
            <a:pPr indent="0" lvl="0" marL="457200" rtl="0" algn="l">
              <a:lnSpc>
                <a:spcPct val="115000"/>
              </a:lnSpc>
              <a:spcBef>
                <a:spcPts val="0"/>
              </a:spcBef>
              <a:spcAft>
                <a:spcPts val="0"/>
              </a:spcAft>
              <a:buNone/>
            </a:pPr>
            <a:r>
              <a:rPr lang="fr">
                <a:solidFill>
                  <a:schemeClr val="dk2"/>
                </a:solidFill>
              </a:rPr>
              <a:t>Le nombre de ménages diminue de 18496 à 18206.</a:t>
            </a:r>
            <a:endParaRPr>
              <a:solidFill>
                <a:schemeClr val="dk2"/>
              </a:solidFill>
            </a:endParaRPr>
          </a:p>
          <a:p>
            <a:pPr indent="0" lvl="0" marL="457200" rtl="0" algn="l">
              <a:lnSpc>
                <a:spcPct val="115000"/>
              </a:lnSpc>
              <a:spcBef>
                <a:spcPts val="0"/>
              </a:spcBef>
              <a:spcAft>
                <a:spcPts val="0"/>
              </a:spcAft>
              <a:buNone/>
            </a:pPr>
            <a:r>
              <a:t/>
            </a:r>
            <a:endParaRPr/>
          </a:p>
        </p:txBody>
      </p:sp>
      <p:sp>
        <p:nvSpPr>
          <p:cNvPr id="142" name="Google Shape;142;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g2efadcfe83a_0_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230" name="Google Shape;1230;g2efadcfe83a_0_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31" name="Google Shape;1231;g2efadcfe83a_0_73"/>
          <p:cNvPicPr preferRelativeResize="0"/>
          <p:nvPr/>
        </p:nvPicPr>
        <p:blipFill>
          <a:blip r:embed="rId3">
            <a:alphaModFix/>
          </a:blip>
          <a:stretch>
            <a:fillRect/>
          </a:stretch>
        </p:blipFill>
        <p:spPr>
          <a:xfrm>
            <a:off x="1866900" y="1271588"/>
            <a:ext cx="5410200" cy="26003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g2efadcfe83a_0_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237" name="Google Shape;1237;g2efadcfe83a_0_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238" name="Google Shape;1238;g2efadcfe83a_0_80"/>
          <p:cNvSpPr txBox="1"/>
          <p:nvPr/>
        </p:nvSpPr>
        <p:spPr>
          <a:xfrm>
            <a:off x="17239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3</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239" name="Google Shape;1239;g2efadcfe83a_0_80"/>
          <p:cNvSpPr/>
          <p:nvPr/>
        </p:nvSpPr>
        <p:spPr>
          <a:xfrm>
            <a:off x="6057775" y="39790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240" name="Google Shape;1240;g2efadcfe83a_0_80"/>
          <p:cNvPicPr preferRelativeResize="0"/>
          <p:nvPr/>
        </p:nvPicPr>
        <p:blipFill>
          <a:blip r:embed="rId3">
            <a:alphaModFix/>
          </a:blip>
          <a:stretch>
            <a:fillRect/>
          </a:stretch>
        </p:blipFill>
        <p:spPr>
          <a:xfrm>
            <a:off x="2093450" y="1655900"/>
            <a:ext cx="4957100" cy="16849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g2efadcfe83a_0_89"/>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246" name="Google Shape;1246;g2efadcfe83a_0_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47" name="Google Shape;1247;g2efadcfe83a_0_89"/>
          <p:cNvPicPr preferRelativeResize="0"/>
          <p:nvPr/>
        </p:nvPicPr>
        <p:blipFill>
          <a:blip r:embed="rId3">
            <a:alphaModFix/>
          </a:blip>
          <a:stretch>
            <a:fillRect/>
          </a:stretch>
        </p:blipFill>
        <p:spPr>
          <a:xfrm>
            <a:off x="367075" y="629038"/>
            <a:ext cx="3710500" cy="2197650"/>
          </a:xfrm>
          <a:prstGeom prst="rect">
            <a:avLst/>
          </a:prstGeom>
          <a:noFill/>
          <a:ln>
            <a:noFill/>
          </a:ln>
        </p:spPr>
      </p:pic>
      <p:pic>
        <p:nvPicPr>
          <p:cNvPr id="1248" name="Google Shape;1248;g2efadcfe83a_0_89"/>
          <p:cNvPicPr preferRelativeResize="0"/>
          <p:nvPr/>
        </p:nvPicPr>
        <p:blipFill>
          <a:blip r:embed="rId4">
            <a:alphaModFix/>
          </a:blip>
          <a:stretch>
            <a:fillRect/>
          </a:stretch>
        </p:blipFill>
        <p:spPr>
          <a:xfrm>
            <a:off x="4363325" y="630363"/>
            <a:ext cx="3710500" cy="2195009"/>
          </a:xfrm>
          <a:prstGeom prst="rect">
            <a:avLst/>
          </a:prstGeom>
          <a:noFill/>
          <a:ln>
            <a:noFill/>
          </a:ln>
        </p:spPr>
      </p:pic>
      <p:pic>
        <p:nvPicPr>
          <p:cNvPr id="1249" name="Google Shape;1249;g2efadcfe83a_0_89"/>
          <p:cNvPicPr preferRelativeResize="0"/>
          <p:nvPr/>
        </p:nvPicPr>
        <p:blipFill>
          <a:blip r:embed="rId5">
            <a:alphaModFix/>
          </a:blip>
          <a:stretch>
            <a:fillRect/>
          </a:stretch>
        </p:blipFill>
        <p:spPr>
          <a:xfrm>
            <a:off x="349600" y="2819761"/>
            <a:ext cx="3745450" cy="2217529"/>
          </a:xfrm>
          <a:prstGeom prst="rect">
            <a:avLst/>
          </a:prstGeom>
          <a:noFill/>
          <a:ln>
            <a:noFill/>
          </a:ln>
        </p:spPr>
      </p:pic>
      <p:sp>
        <p:nvSpPr>
          <p:cNvPr id="1250" name="Google Shape;1250;g2efadcfe83a_0_89"/>
          <p:cNvSpPr/>
          <p:nvPr/>
        </p:nvSpPr>
        <p:spPr>
          <a:xfrm rot="5400000">
            <a:off x="1112466" y="4690632"/>
            <a:ext cx="196500" cy="447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51" name="Google Shape;1251;g2efadcfe83a_0_89"/>
          <p:cNvSpPr/>
          <p:nvPr/>
        </p:nvSpPr>
        <p:spPr>
          <a:xfrm rot="5400000">
            <a:off x="7218491" y="2472457"/>
            <a:ext cx="196500" cy="447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g2201f05e1f5_0_88"/>
          <p:cNvSpPr txBox="1"/>
          <p:nvPr>
            <p:ph type="title"/>
          </p:nvPr>
        </p:nvSpPr>
        <p:spPr>
          <a:xfrm>
            <a:off x="311700" y="218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Remarques</a:t>
            </a:r>
            <a:endParaRPr/>
          </a:p>
        </p:txBody>
      </p:sp>
      <p:sp>
        <p:nvSpPr>
          <p:cNvPr id="1257" name="Google Shape;1257;g2201f05e1f5_0_88"/>
          <p:cNvSpPr txBox="1"/>
          <p:nvPr>
            <p:ph idx="1" type="body"/>
          </p:nvPr>
        </p:nvSpPr>
        <p:spPr>
          <a:xfrm>
            <a:off x="311700" y="791325"/>
            <a:ext cx="8520600" cy="41208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Ce clustering isole 2 clusters n’ayant pas de piscine dont 1 n’ayant pas de ventilateur de plafond</a:t>
            </a:r>
            <a:endParaRPr/>
          </a:p>
          <a:p>
            <a:pPr indent="0" lvl="0" marL="457200" rtl="0" algn="l">
              <a:lnSpc>
                <a:spcPct val="115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fr"/>
              <a:t>Sans l’influence de la piscine, les facteurs les plus influents sont : l’électroménager, la télévision, le ventilateur et les lumières dans cet ordre</a:t>
            </a:r>
            <a:endParaRPr/>
          </a:p>
          <a:p>
            <a:pPr indent="0" lvl="0" marL="457200" rtl="0" algn="l">
              <a:lnSpc>
                <a:spcPct val="115000"/>
              </a:lnSpc>
              <a:spcBef>
                <a:spcPts val="0"/>
              </a:spcBef>
              <a:spcAft>
                <a:spcPts val="0"/>
              </a:spcAft>
              <a:buNone/>
            </a:pPr>
            <a:r>
              <a:t/>
            </a:r>
            <a:endParaRPr/>
          </a:p>
        </p:txBody>
      </p:sp>
      <p:sp>
        <p:nvSpPr>
          <p:cNvPr id="1258" name="Google Shape;1258;g2201f05e1f5_0_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g2ebb6df2ff5_0_12"/>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SzPct val="142856"/>
              <a:buNone/>
            </a:pPr>
            <a:r>
              <a:rPr lang="fr"/>
              <a:t>(ici on refait une sélection de features parmi les variables comportementales de la slide 58)</a:t>
            </a:r>
            <a:endParaRPr/>
          </a:p>
        </p:txBody>
      </p:sp>
      <p:sp>
        <p:nvSpPr>
          <p:cNvPr id="1264" name="Google Shape;1264;g2ebb6df2ff5_0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1 : Corrélation sur toutes les données</a:t>
            </a:r>
            <a:endParaRPr/>
          </a:p>
        </p:txBody>
      </p:sp>
      <p:sp>
        <p:nvSpPr>
          <p:cNvPr id="1270" name="Google Shape;127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271" name="Google Shape;1271;p19"/>
          <p:cNvPicPr preferRelativeResize="0"/>
          <p:nvPr/>
        </p:nvPicPr>
        <p:blipFill>
          <a:blip r:embed="rId3">
            <a:alphaModFix/>
          </a:blip>
          <a:stretch>
            <a:fillRect/>
          </a:stretch>
        </p:blipFill>
        <p:spPr>
          <a:xfrm>
            <a:off x="2285350" y="1219350"/>
            <a:ext cx="4573300" cy="32105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g2e9dc6b246e_0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1 : Résultats</a:t>
            </a:r>
            <a:endParaRPr/>
          </a:p>
        </p:txBody>
      </p:sp>
      <p:sp>
        <p:nvSpPr>
          <p:cNvPr id="1277" name="Google Shape;1277;g2e9dc6b246e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278" name="Google Shape;1278;g2e9dc6b246e_0_77"/>
          <p:cNvPicPr preferRelativeResize="0"/>
          <p:nvPr/>
        </p:nvPicPr>
        <p:blipFill>
          <a:blip r:embed="rId3">
            <a:alphaModFix/>
          </a:blip>
          <a:stretch>
            <a:fillRect/>
          </a:stretch>
        </p:blipFill>
        <p:spPr>
          <a:xfrm>
            <a:off x="1723463" y="1691800"/>
            <a:ext cx="5697075" cy="21770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Corrélation sur les données catégorisées</a:t>
            </a:r>
            <a:endParaRPr/>
          </a:p>
        </p:txBody>
      </p:sp>
      <p:sp>
        <p:nvSpPr>
          <p:cNvPr id="1284" name="Google Shape;128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285" name="Google Shape;1285;p20"/>
          <p:cNvPicPr preferRelativeResize="0"/>
          <p:nvPr/>
        </p:nvPicPr>
        <p:blipFill>
          <a:blip r:embed="rId3">
            <a:alphaModFix/>
          </a:blip>
          <a:stretch>
            <a:fillRect/>
          </a:stretch>
        </p:blipFill>
        <p:spPr>
          <a:xfrm>
            <a:off x="1465150" y="1170125"/>
            <a:ext cx="6213700" cy="32794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g2e9dc6b246e_0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Résultats</a:t>
            </a:r>
            <a:endParaRPr/>
          </a:p>
        </p:txBody>
      </p:sp>
      <p:sp>
        <p:nvSpPr>
          <p:cNvPr id="1291" name="Google Shape;1291;g2e9dc6b246e_0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292" name="Google Shape;1292;g2e9dc6b246e_0_85"/>
          <p:cNvPicPr preferRelativeResize="0"/>
          <p:nvPr/>
        </p:nvPicPr>
        <p:blipFill>
          <a:blip r:embed="rId3">
            <a:alphaModFix/>
          </a:blip>
          <a:stretch>
            <a:fillRect/>
          </a:stretch>
        </p:blipFill>
        <p:spPr>
          <a:xfrm>
            <a:off x="1459538" y="1227313"/>
            <a:ext cx="6224924" cy="26888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g2e9dc6b246e_0_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3 : Résultats du gain d’information sur toutes les variables</a:t>
            </a:r>
            <a:endParaRPr/>
          </a:p>
        </p:txBody>
      </p:sp>
      <p:sp>
        <p:nvSpPr>
          <p:cNvPr id="1298" name="Google Shape;1298;g2e9dc6b246e_0_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99" name="Google Shape;1299;g2e9dc6b246e_0_71"/>
          <p:cNvPicPr preferRelativeResize="0"/>
          <p:nvPr/>
        </p:nvPicPr>
        <p:blipFill>
          <a:blip r:embed="rId3">
            <a:alphaModFix/>
          </a:blip>
          <a:stretch>
            <a:fillRect/>
          </a:stretch>
        </p:blipFill>
        <p:spPr>
          <a:xfrm>
            <a:off x="882838" y="1429088"/>
            <a:ext cx="7378325" cy="228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e810586e8c_0_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Variables target</a:t>
            </a:r>
            <a:endParaRPr/>
          </a:p>
        </p:txBody>
      </p:sp>
      <p:sp>
        <p:nvSpPr>
          <p:cNvPr id="148" name="Google Shape;148;g2e810586e8c_0_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sz="1400"/>
              <a:t>Au début de notre étude, nous avions identifié 3 variables cibles : </a:t>
            </a:r>
            <a:endParaRPr sz="1400"/>
          </a:p>
          <a:p>
            <a:pPr indent="-317500" lvl="0" marL="457200" rtl="0" algn="l">
              <a:lnSpc>
                <a:spcPct val="115000"/>
              </a:lnSpc>
              <a:spcBef>
                <a:spcPts val="0"/>
              </a:spcBef>
              <a:spcAft>
                <a:spcPts val="0"/>
              </a:spcAft>
              <a:buSzPts val="1400"/>
              <a:buChar char="●"/>
            </a:pPr>
            <a:r>
              <a:rPr lang="fr" sz="1400"/>
              <a:t>KWH : quantité totale d’électricité utilisé en kilowatt-heure</a:t>
            </a:r>
            <a:endParaRPr sz="1400"/>
          </a:p>
          <a:p>
            <a:pPr indent="-317500" lvl="0" marL="457200" rtl="0" algn="l">
              <a:lnSpc>
                <a:spcPct val="115000"/>
              </a:lnSpc>
              <a:spcBef>
                <a:spcPts val="0"/>
              </a:spcBef>
              <a:spcAft>
                <a:spcPts val="0"/>
              </a:spcAft>
              <a:buSzPts val="1400"/>
              <a:buChar char="●"/>
            </a:pPr>
            <a:r>
              <a:rPr lang="fr" sz="1400"/>
              <a:t>BTUEL : quantité totale d’électricité utilisé en BTU (British Thermal Unit)</a:t>
            </a:r>
            <a:endParaRPr sz="1400"/>
          </a:p>
          <a:p>
            <a:pPr indent="-317500" lvl="0" marL="457200" rtl="0" algn="l">
              <a:lnSpc>
                <a:spcPct val="115000"/>
              </a:lnSpc>
              <a:spcBef>
                <a:spcPts val="0"/>
              </a:spcBef>
              <a:spcAft>
                <a:spcPts val="0"/>
              </a:spcAft>
              <a:buSzPts val="1400"/>
              <a:buChar char="●"/>
            </a:pPr>
            <a:r>
              <a:rPr lang="fr" sz="1400"/>
              <a:t>DOLLAREL : coût total de l’électricité consommé en dollar</a:t>
            </a:r>
            <a:endParaRPr sz="1400"/>
          </a:p>
          <a:p>
            <a:pPr indent="0" lvl="0" marL="0" rtl="0" algn="l">
              <a:lnSpc>
                <a:spcPct val="115000"/>
              </a:lnSpc>
              <a:spcBef>
                <a:spcPts val="0"/>
              </a:spcBef>
              <a:spcAft>
                <a:spcPts val="0"/>
              </a:spcAft>
              <a:buSzPts val="1800"/>
              <a:buNone/>
            </a:pPr>
            <a:r>
              <a:rPr lang="fr" sz="1400"/>
              <a:t>Cependant, après avoir effectué une analyse de corrélation sur ces variables, il est possible de réduire ce nombre à deux, en gardant KWH et DOLLAREL.</a:t>
            </a:r>
            <a:endParaRPr sz="1400"/>
          </a:p>
          <a:p>
            <a:pPr indent="0" lvl="0" marL="0" rtl="0" algn="l">
              <a:lnSpc>
                <a:spcPct val="115000"/>
              </a:lnSpc>
              <a:spcBef>
                <a:spcPts val="0"/>
              </a:spcBef>
              <a:spcAft>
                <a:spcPts val="0"/>
              </a:spcAft>
              <a:buSzPts val="1800"/>
              <a:buNone/>
            </a:pPr>
            <a:r>
              <a:t/>
            </a:r>
            <a:endParaRPr sz="1400"/>
          </a:p>
          <a:p>
            <a:pPr indent="0" lvl="0" marL="0" rtl="0" algn="l">
              <a:lnSpc>
                <a:spcPct val="115000"/>
              </a:lnSpc>
              <a:spcBef>
                <a:spcPts val="0"/>
              </a:spcBef>
              <a:spcAft>
                <a:spcPts val="0"/>
              </a:spcAft>
              <a:buSzPts val="1800"/>
              <a:buNone/>
            </a:pPr>
            <a:r>
              <a:rPr lang="fr">
                <a:solidFill>
                  <a:schemeClr val="dk2"/>
                </a:solidFill>
              </a:rPr>
              <a:t>Le dataset contient maintenant</a:t>
            </a:r>
            <a:r>
              <a:rPr lang="fr"/>
              <a:t> </a:t>
            </a:r>
            <a:r>
              <a:rPr b="1" lang="fr">
                <a:solidFill>
                  <a:schemeClr val="dk2"/>
                </a:solidFill>
              </a:rPr>
              <a:t>277 </a:t>
            </a:r>
            <a:r>
              <a:rPr b="1" lang="fr">
                <a:solidFill>
                  <a:schemeClr val="dk2"/>
                </a:solidFill>
              </a:rPr>
              <a:t>variables</a:t>
            </a:r>
            <a:r>
              <a:rPr lang="fr"/>
              <a:t>.</a:t>
            </a:r>
            <a:endParaRPr sz="1400"/>
          </a:p>
        </p:txBody>
      </p:sp>
      <p:sp>
        <p:nvSpPr>
          <p:cNvPr id="149" name="Google Shape;149;g2e810586e8c_0_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50" name="Google Shape;150;g2e810586e8c_0_83"/>
          <p:cNvPicPr preferRelativeResize="0"/>
          <p:nvPr/>
        </p:nvPicPr>
        <p:blipFill rotWithShape="1">
          <a:blip r:embed="rId3">
            <a:alphaModFix/>
          </a:blip>
          <a:srcRect b="0" l="0" r="0" t="0"/>
          <a:stretch/>
        </p:blipFill>
        <p:spPr>
          <a:xfrm>
            <a:off x="4999313" y="2485225"/>
            <a:ext cx="2605825" cy="25006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g2e9dc6b246e_0_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4 : Résultats du gain d’information par catégorie</a:t>
            </a:r>
            <a:endParaRPr/>
          </a:p>
        </p:txBody>
      </p:sp>
      <p:sp>
        <p:nvSpPr>
          <p:cNvPr id="1305" name="Google Shape;1305;g2e9dc6b246e_0_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306" name="Google Shape;1306;g2e9dc6b246e_0_94"/>
          <p:cNvPicPr preferRelativeResize="0"/>
          <p:nvPr/>
        </p:nvPicPr>
        <p:blipFill>
          <a:blip r:embed="rId3">
            <a:alphaModFix/>
          </a:blip>
          <a:stretch>
            <a:fillRect/>
          </a:stretch>
        </p:blipFill>
        <p:spPr>
          <a:xfrm>
            <a:off x="1562100" y="1268550"/>
            <a:ext cx="6019800" cy="33432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Intersection des 4 méthodes sur les variables comportementales</a:t>
            </a:r>
            <a:endParaRPr/>
          </a:p>
          <a:p>
            <a:pPr indent="0" lvl="0" marL="0" rtl="0" algn="l">
              <a:lnSpc>
                <a:spcPct val="100000"/>
              </a:lnSpc>
              <a:spcBef>
                <a:spcPts val="0"/>
              </a:spcBef>
              <a:spcAft>
                <a:spcPts val="0"/>
              </a:spcAft>
              <a:buSzPct val="111111"/>
              <a:buNone/>
            </a:pPr>
            <a:r>
              <a:t/>
            </a:r>
            <a:endParaRPr/>
          </a:p>
        </p:txBody>
      </p:sp>
      <p:sp>
        <p:nvSpPr>
          <p:cNvPr id="1312" name="Google Shape;131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313" name="Google Shape;1313;p22"/>
          <p:cNvPicPr preferRelativeResize="0"/>
          <p:nvPr/>
        </p:nvPicPr>
        <p:blipFill>
          <a:blip r:embed="rId3">
            <a:alphaModFix/>
          </a:blip>
          <a:stretch>
            <a:fillRect/>
          </a:stretch>
        </p:blipFill>
        <p:spPr>
          <a:xfrm>
            <a:off x="1006675" y="2093475"/>
            <a:ext cx="7130649" cy="956550"/>
          </a:xfrm>
          <a:prstGeom prst="rect">
            <a:avLst/>
          </a:prstGeom>
          <a:noFill/>
          <a:ln>
            <a:noFill/>
          </a:ln>
        </p:spPr>
      </p:pic>
      <p:sp>
        <p:nvSpPr>
          <p:cNvPr id="1314" name="Google Shape;1314;p22"/>
          <p:cNvSpPr txBox="1"/>
          <p:nvPr/>
        </p:nvSpPr>
        <p:spPr>
          <a:xfrm>
            <a:off x="2677200" y="3701525"/>
            <a:ext cx="378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Il ne reste qu’une seule variable</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g2201f05e1f5_0_113"/>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333"/>
              <a:buNone/>
            </a:pPr>
            <a:r>
              <a:rPr lang="fr"/>
              <a:t>Conclusion</a:t>
            </a:r>
            <a:r>
              <a:rPr lang="fr"/>
              <a:t> </a:t>
            </a:r>
            <a:endParaRPr/>
          </a:p>
        </p:txBody>
      </p:sp>
      <p:sp>
        <p:nvSpPr>
          <p:cNvPr id="1320" name="Google Shape;1320;g2201f05e1f5_0_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g2201f05e1f5_0_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Conclusion</a:t>
            </a:r>
            <a:endParaRPr/>
          </a:p>
        </p:txBody>
      </p:sp>
      <p:sp>
        <p:nvSpPr>
          <p:cNvPr id="1326" name="Google Shape;1326;g2201f05e1f5_0_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fr"/>
              <a:t>La piscine est incontestablement le facteur le plus énergivore</a:t>
            </a:r>
            <a:endParaRPr/>
          </a:p>
          <a:p>
            <a:pPr indent="-342900" lvl="0" marL="457200" rtl="0" algn="l">
              <a:spcBef>
                <a:spcPts val="0"/>
              </a:spcBef>
              <a:spcAft>
                <a:spcPts val="0"/>
              </a:spcAft>
              <a:buSzPts val="1800"/>
              <a:buAutoNum type="arabicPeriod"/>
            </a:pPr>
            <a:r>
              <a:rPr lang="fr"/>
              <a:t>Les appareils électroménagers</a:t>
            </a:r>
            <a:endParaRPr/>
          </a:p>
          <a:p>
            <a:pPr indent="-342900" lvl="0" marL="457200" rtl="0" algn="l">
              <a:spcBef>
                <a:spcPts val="0"/>
              </a:spcBef>
              <a:spcAft>
                <a:spcPts val="0"/>
              </a:spcAft>
              <a:buSzPts val="1800"/>
              <a:buAutoNum type="arabicPeriod"/>
            </a:pPr>
            <a:r>
              <a:rPr lang="fr"/>
              <a:t>Les lumières non LED (halogènes, à incandescence…)</a:t>
            </a:r>
            <a:endParaRPr/>
          </a:p>
          <a:p>
            <a:pPr indent="-342900" lvl="0" marL="457200" rtl="0" algn="l">
              <a:spcBef>
                <a:spcPts val="0"/>
              </a:spcBef>
              <a:spcAft>
                <a:spcPts val="0"/>
              </a:spcAft>
              <a:buSzPts val="1800"/>
              <a:buAutoNum type="arabicPeriod"/>
            </a:pPr>
            <a:r>
              <a:rPr lang="fr"/>
              <a:t>Le ventilateur de plafond</a:t>
            </a:r>
            <a:endParaRPr/>
          </a:p>
          <a:p>
            <a:pPr indent="-342900" lvl="0" marL="457200" rtl="0" algn="l">
              <a:spcBef>
                <a:spcPts val="0"/>
              </a:spcBef>
              <a:spcAft>
                <a:spcPts val="0"/>
              </a:spcAft>
              <a:buSzPts val="1800"/>
              <a:buAutoNum type="arabicPeriod"/>
            </a:pPr>
            <a:r>
              <a:rPr lang="fr"/>
              <a:t>La télévision</a:t>
            </a:r>
            <a:endParaRPr/>
          </a:p>
          <a:p>
            <a:pPr indent="-342900" lvl="0" marL="457200" rtl="0" algn="l">
              <a:spcBef>
                <a:spcPts val="0"/>
              </a:spcBef>
              <a:spcAft>
                <a:spcPts val="0"/>
              </a:spcAft>
              <a:buSzPts val="1800"/>
              <a:buAutoNum type="arabicPeriod"/>
            </a:pPr>
            <a:r>
              <a:rPr lang="fr"/>
              <a:t>Les lumières LED</a:t>
            </a:r>
            <a:endParaRPr/>
          </a:p>
          <a:p>
            <a:pPr indent="0" lvl="0" marL="0" rtl="0" algn="l">
              <a:spcBef>
                <a:spcPts val="0"/>
              </a:spcBef>
              <a:spcAft>
                <a:spcPts val="0"/>
              </a:spcAft>
              <a:buNone/>
            </a:pPr>
            <a:r>
              <a:t/>
            </a:r>
            <a:endParaRPr/>
          </a:p>
        </p:txBody>
      </p:sp>
      <p:sp>
        <p:nvSpPr>
          <p:cNvPr id="1327" name="Google Shape;1327;g2201f05e1f5_0_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g2f2b48f483f_0_6"/>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Analyse clustering meilleure inertie</a:t>
            </a:r>
            <a:endParaRPr/>
          </a:p>
        </p:txBody>
      </p:sp>
      <p:sp>
        <p:nvSpPr>
          <p:cNvPr id="1333" name="Google Shape;1333;g2f2b48f483f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334" name="Google Shape;1334;g2f2b48f483f_0_6"/>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429"/>
              <a:buNone/>
            </a:pPr>
            <a:r>
              <a:rPr lang="fr"/>
              <a:t>(K-means avec 10 clusters)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g2f2b48f483f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0" name="Google Shape;1340;g2f2b48f483f_0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41" name="Google Shape;1341;g2f2b48f483f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2039336879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56" name="Google Shape;156;g22039336879_0_0"/>
          <p:cNvPicPr preferRelativeResize="0"/>
          <p:nvPr/>
        </p:nvPicPr>
        <p:blipFill>
          <a:blip r:embed="rId3">
            <a:alphaModFix/>
          </a:blip>
          <a:stretch>
            <a:fillRect/>
          </a:stretch>
        </p:blipFill>
        <p:spPr>
          <a:xfrm>
            <a:off x="2334913" y="1072250"/>
            <a:ext cx="4474182" cy="3820975"/>
          </a:xfrm>
          <a:prstGeom prst="rect">
            <a:avLst/>
          </a:prstGeom>
          <a:noFill/>
          <a:ln>
            <a:noFill/>
          </a:ln>
        </p:spPr>
      </p:pic>
      <p:sp>
        <p:nvSpPr>
          <p:cNvPr id="157" name="Google Shape;157;g22039336879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des variables : Heatmap</a:t>
            </a:r>
            <a:endParaRPr/>
          </a:p>
        </p:txBody>
      </p:sp>
      <p:sp>
        <p:nvSpPr>
          <p:cNvPr id="158" name="Google Shape;158;g22039336879_0_0"/>
          <p:cNvSpPr/>
          <p:nvPr/>
        </p:nvSpPr>
        <p:spPr>
          <a:xfrm>
            <a:off x="4870300" y="3659500"/>
            <a:ext cx="299100" cy="293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9" name="Google Shape;159;g22039336879_0_0"/>
          <p:cNvSpPr txBox="1"/>
          <p:nvPr/>
        </p:nvSpPr>
        <p:spPr>
          <a:xfrm>
            <a:off x="6883625" y="1963175"/>
            <a:ext cx="2098800" cy="609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Proxima Nova"/>
                <a:ea typeface="Proxima Nova"/>
                <a:cs typeface="Proxima Nova"/>
                <a:sym typeface="Proxima Nova"/>
              </a:rPr>
              <a:t>Variables related to electric vehicle charging</a:t>
            </a:r>
            <a:endParaRPr>
              <a:solidFill>
                <a:schemeClr val="dk1"/>
              </a:solidFill>
              <a:latin typeface="Proxima Nova"/>
              <a:ea typeface="Proxima Nova"/>
              <a:cs typeface="Proxima Nova"/>
              <a:sym typeface="Proxima Nova"/>
            </a:endParaRPr>
          </a:p>
        </p:txBody>
      </p:sp>
      <p:cxnSp>
        <p:nvCxnSpPr>
          <p:cNvPr id="160" name="Google Shape;160;g22039336879_0_0"/>
          <p:cNvCxnSpPr>
            <a:stCxn id="158" idx="3"/>
            <a:endCxn id="159" idx="1"/>
          </p:cNvCxnSpPr>
          <p:nvPr/>
        </p:nvCxnSpPr>
        <p:spPr>
          <a:xfrm flipH="1" rot="10800000">
            <a:off x="5169400" y="2267950"/>
            <a:ext cx="1714200" cy="1538400"/>
          </a:xfrm>
          <a:prstGeom prst="straightConnector1">
            <a:avLst/>
          </a:prstGeom>
          <a:noFill/>
          <a:ln cap="flat" cmpd="sng" w="9525">
            <a:solidFill>
              <a:schemeClr val="dk1"/>
            </a:solidFill>
            <a:prstDash val="solid"/>
            <a:round/>
            <a:headEnd len="med" w="med" type="none"/>
            <a:tailEnd len="med" w="med" type="none"/>
          </a:ln>
        </p:spPr>
      </p:cxnSp>
      <p:sp>
        <p:nvSpPr>
          <p:cNvPr id="161" name="Google Shape;161;g22039336879_0_0"/>
          <p:cNvSpPr txBox="1"/>
          <p:nvPr/>
        </p:nvSpPr>
        <p:spPr>
          <a:xfrm>
            <a:off x="6922350" y="2911900"/>
            <a:ext cx="2098800" cy="8091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Proxima Nova"/>
                <a:ea typeface="Proxima Nova"/>
                <a:cs typeface="Proxima Nova"/>
                <a:sym typeface="Proxima Nova"/>
              </a:rPr>
              <a:t>Variables related to energy assistance programs</a:t>
            </a:r>
            <a:endParaRPr>
              <a:solidFill>
                <a:schemeClr val="dk1"/>
              </a:solidFill>
              <a:latin typeface="Proxima Nova"/>
              <a:ea typeface="Proxima Nova"/>
              <a:cs typeface="Proxima Nova"/>
              <a:sym typeface="Proxima Nova"/>
            </a:endParaRPr>
          </a:p>
        </p:txBody>
      </p:sp>
      <p:sp>
        <p:nvSpPr>
          <p:cNvPr id="162" name="Google Shape;162;g22039336879_0_0"/>
          <p:cNvSpPr/>
          <p:nvPr/>
        </p:nvSpPr>
        <p:spPr>
          <a:xfrm>
            <a:off x="5582575" y="4393500"/>
            <a:ext cx="250200" cy="22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63" name="Google Shape;163;g22039336879_0_0"/>
          <p:cNvCxnSpPr>
            <a:stCxn id="162" idx="0"/>
            <a:endCxn id="161" idx="1"/>
          </p:cNvCxnSpPr>
          <p:nvPr/>
        </p:nvCxnSpPr>
        <p:spPr>
          <a:xfrm flipH="1" rot="10800000">
            <a:off x="5707675" y="3316500"/>
            <a:ext cx="1214700" cy="1077000"/>
          </a:xfrm>
          <a:prstGeom prst="straightConnector1">
            <a:avLst/>
          </a:prstGeom>
          <a:noFill/>
          <a:ln cap="flat" cmpd="sng" w="9525">
            <a:solidFill>
              <a:schemeClr val="dk1"/>
            </a:solidFill>
            <a:prstDash val="solid"/>
            <a:round/>
            <a:headEnd len="med" w="med" type="none"/>
            <a:tailEnd len="med" w="med" type="none"/>
          </a:ln>
        </p:spPr>
      </p:cxnSp>
      <p:sp>
        <p:nvSpPr>
          <p:cNvPr id="164" name="Google Shape;164;g22039336879_0_0"/>
          <p:cNvSpPr/>
          <p:nvPr/>
        </p:nvSpPr>
        <p:spPr>
          <a:xfrm>
            <a:off x="4022275" y="2827775"/>
            <a:ext cx="250200" cy="22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5" name="Google Shape;165;g22039336879_0_0"/>
          <p:cNvSpPr txBox="1"/>
          <p:nvPr/>
        </p:nvSpPr>
        <p:spPr>
          <a:xfrm>
            <a:off x="161600" y="3401800"/>
            <a:ext cx="2098800" cy="5727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Proxima Nova"/>
                <a:ea typeface="Proxima Nova"/>
                <a:cs typeface="Proxima Nova"/>
                <a:sym typeface="Proxima Nova"/>
              </a:rPr>
              <a:t>Variables related to smart devices</a:t>
            </a:r>
            <a:endParaRPr>
              <a:solidFill>
                <a:schemeClr val="dk1"/>
              </a:solidFill>
              <a:latin typeface="Proxima Nova"/>
              <a:ea typeface="Proxima Nova"/>
              <a:cs typeface="Proxima Nova"/>
              <a:sym typeface="Proxima Nova"/>
            </a:endParaRPr>
          </a:p>
        </p:txBody>
      </p:sp>
      <p:cxnSp>
        <p:nvCxnSpPr>
          <p:cNvPr id="166" name="Google Shape;166;g22039336879_0_0"/>
          <p:cNvCxnSpPr>
            <a:stCxn id="164" idx="1"/>
            <a:endCxn id="165" idx="3"/>
          </p:cNvCxnSpPr>
          <p:nvPr/>
        </p:nvCxnSpPr>
        <p:spPr>
          <a:xfrm flipH="1">
            <a:off x="2260375" y="2942075"/>
            <a:ext cx="1761900" cy="746100"/>
          </a:xfrm>
          <a:prstGeom prst="straightConnector1">
            <a:avLst/>
          </a:prstGeom>
          <a:noFill/>
          <a:ln cap="flat" cmpd="sng" w="9525">
            <a:solidFill>
              <a:schemeClr val="dk1"/>
            </a:solidFill>
            <a:prstDash val="solid"/>
            <a:round/>
            <a:headEnd len="med" w="med" type="none"/>
            <a:tailEnd len="med" w="med" type="none"/>
          </a:ln>
        </p:spPr>
      </p:cxnSp>
      <p:sp>
        <p:nvSpPr>
          <p:cNvPr id="167" name="Google Shape;167;g22039336879_0_0"/>
          <p:cNvSpPr txBox="1"/>
          <p:nvPr/>
        </p:nvSpPr>
        <p:spPr>
          <a:xfrm>
            <a:off x="146875" y="1229275"/>
            <a:ext cx="2098800" cy="12993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Proxima Nova"/>
                <a:ea typeface="Proxima Nova"/>
                <a:cs typeface="Proxima Nova"/>
                <a:sym typeface="Proxima Nova"/>
              </a:rPr>
              <a:t>Most of the variables related to the characteristics and equipment of the housing</a:t>
            </a:r>
            <a:endParaRPr>
              <a:solidFill>
                <a:schemeClr val="dk1"/>
              </a:solidFill>
              <a:latin typeface="Proxima Nova"/>
              <a:ea typeface="Proxima Nova"/>
              <a:cs typeface="Proxima Nova"/>
              <a:sym typeface="Proxima Nova"/>
            </a:endParaRPr>
          </a:p>
        </p:txBody>
      </p:sp>
      <p:sp>
        <p:nvSpPr>
          <p:cNvPr id="168" name="Google Shape;168;g22039336879_0_0"/>
          <p:cNvSpPr/>
          <p:nvPr/>
        </p:nvSpPr>
        <p:spPr>
          <a:xfrm>
            <a:off x="2532500" y="1354325"/>
            <a:ext cx="864300" cy="87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69" name="Google Shape;169;g22039336879_0_0"/>
          <p:cNvCxnSpPr>
            <a:endCxn id="168" idx="1"/>
          </p:cNvCxnSpPr>
          <p:nvPr/>
        </p:nvCxnSpPr>
        <p:spPr>
          <a:xfrm flipH="1" rot="10800000">
            <a:off x="2260400" y="1791875"/>
            <a:ext cx="272100" cy="89700"/>
          </a:xfrm>
          <a:prstGeom prst="straightConnector1">
            <a:avLst/>
          </a:prstGeom>
          <a:noFill/>
          <a:ln cap="flat" cmpd="sng" w="9525">
            <a:solidFill>
              <a:schemeClr val="dk1"/>
            </a:solidFill>
            <a:prstDash val="solid"/>
            <a:round/>
            <a:headEnd len="med" w="med" type="none"/>
            <a:tailEnd len="med" w="med" type="none"/>
          </a:ln>
        </p:spPr>
      </p:cxnSp>
      <p:sp>
        <p:nvSpPr>
          <p:cNvPr id="170" name="Google Shape;170;g22039336879_0_0"/>
          <p:cNvSpPr txBox="1"/>
          <p:nvPr/>
        </p:nvSpPr>
        <p:spPr>
          <a:xfrm>
            <a:off x="6883625" y="4060125"/>
            <a:ext cx="2098800" cy="609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Proxima Nova"/>
                <a:ea typeface="Proxima Nova"/>
                <a:cs typeface="Proxima Nova"/>
                <a:sym typeface="Proxima Nova"/>
              </a:rPr>
              <a:t>Variables related to the type of housing</a:t>
            </a:r>
            <a:endParaRPr>
              <a:solidFill>
                <a:schemeClr val="dk1"/>
              </a:solidFill>
              <a:latin typeface="Proxima Nova"/>
              <a:ea typeface="Proxima Nova"/>
              <a:cs typeface="Proxima Nova"/>
              <a:sym typeface="Proxima Nova"/>
            </a:endParaRPr>
          </a:p>
        </p:txBody>
      </p:sp>
      <p:sp>
        <p:nvSpPr>
          <p:cNvPr id="171" name="Google Shape;171;g22039336879_0_0"/>
          <p:cNvSpPr/>
          <p:nvPr/>
        </p:nvSpPr>
        <p:spPr>
          <a:xfrm>
            <a:off x="5832775" y="4622100"/>
            <a:ext cx="206400" cy="22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72" name="Google Shape;172;g22039336879_0_0"/>
          <p:cNvCxnSpPr>
            <a:endCxn id="171" idx="3"/>
          </p:cNvCxnSpPr>
          <p:nvPr/>
        </p:nvCxnSpPr>
        <p:spPr>
          <a:xfrm flipH="1">
            <a:off x="6039175" y="4366200"/>
            <a:ext cx="853800" cy="370200"/>
          </a:xfrm>
          <a:prstGeom prst="straightConnector1">
            <a:avLst/>
          </a:prstGeom>
          <a:noFill/>
          <a:ln cap="flat" cmpd="sng" w="9525">
            <a:solidFill>
              <a:schemeClr val="dk1"/>
            </a:solidFill>
            <a:prstDash val="solid"/>
            <a:round/>
            <a:headEnd len="med" w="med" type="none"/>
            <a:tailEnd len="med" w="med" type="none"/>
          </a:ln>
        </p:spPr>
      </p:cxnSp>
      <p:sp>
        <p:nvSpPr>
          <p:cNvPr id="173" name="Google Shape;173;g22039336879_0_0"/>
          <p:cNvSpPr txBox="1"/>
          <p:nvPr/>
        </p:nvSpPr>
        <p:spPr>
          <a:xfrm>
            <a:off x="146875" y="2677938"/>
            <a:ext cx="2098800" cy="609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Proxima Nova"/>
                <a:ea typeface="Proxima Nova"/>
                <a:cs typeface="Proxima Nova"/>
                <a:sym typeface="Proxima Nova"/>
              </a:rPr>
              <a:t>Variables related to air conditioning</a:t>
            </a:r>
            <a:endParaRPr>
              <a:solidFill>
                <a:schemeClr val="dk1"/>
              </a:solidFill>
              <a:latin typeface="Proxima Nova"/>
              <a:ea typeface="Proxima Nova"/>
              <a:cs typeface="Proxima Nova"/>
              <a:sym typeface="Proxima Nova"/>
            </a:endParaRPr>
          </a:p>
        </p:txBody>
      </p:sp>
      <p:cxnSp>
        <p:nvCxnSpPr>
          <p:cNvPr id="174" name="Google Shape;174;g22039336879_0_0"/>
          <p:cNvCxnSpPr>
            <a:endCxn id="175" idx="1"/>
          </p:cNvCxnSpPr>
          <p:nvPr/>
        </p:nvCxnSpPr>
        <p:spPr>
          <a:xfrm flipH="1" rot="10800000">
            <a:off x="2249575" y="2642875"/>
            <a:ext cx="1484700" cy="353400"/>
          </a:xfrm>
          <a:prstGeom prst="straightConnector1">
            <a:avLst/>
          </a:prstGeom>
          <a:noFill/>
          <a:ln cap="flat" cmpd="sng" w="9525">
            <a:solidFill>
              <a:schemeClr val="dk1"/>
            </a:solidFill>
            <a:prstDash val="solid"/>
            <a:round/>
            <a:headEnd len="med" w="med" type="none"/>
            <a:tailEnd len="med" w="med" type="none"/>
          </a:ln>
        </p:spPr>
      </p:cxnSp>
      <p:sp>
        <p:nvSpPr>
          <p:cNvPr id="175" name="Google Shape;175;g22039336879_0_0"/>
          <p:cNvSpPr/>
          <p:nvPr/>
        </p:nvSpPr>
        <p:spPr>
          <a:xfrm>
            <a:off x="3734275" y="2528575"/>
            <a:ext cx="250200" cy="22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e8551752f1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des variables</a:t>
            </a:r>
            <a:endParaRPr/>
          </a:p>
        </p:txBody>
      </p:sp>
      <p:sp>
        <p:nvSpPr>
          <p:cNvPr id="181" name="Google Shape;181;g2e8551752f1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fr"/>
              <a:t>Détection des paires de variables fortement corrélées (corrélation &gt; 0.9).</a:t>
            </a:r>
            <a:endParaRPr/>
          </a:p>
          <a:p>
            <a:pPr indent="-342900" lvl="0" marL="457200" rtl="0" algn="l">
              <a:lnSpc>
                <a:spcPct val="115000"/>
              </a:lnSpc>
              <a:spcBef>
                <a:spcPts val="0"/>
              </a:spcBef>
              <a:spcAft>
                <a:spcPts val="0"/>
              </a:spcAft>
              <a:buSzPts val="1800"/>
              <a:buChar char="●"/>
            </a:pPr>
            <a:r>
              <a:rPr lang="fr"/>
              <a:t>Suppression de ces variables pour réduire la redondance</a:t>
            </a:r>
            <a:endParaRPr/>
          </a:p>
          <a:p>
            <a:pPr indent="-342900" lvl="0" marL="457200" rtl="0" algn="l">
              <a:lnSpc>
                <a:spcPct val="115000"/>
              </a:lnSpc>
              <a:spcBef>
                <a:spcPts val="0"/>
              </a:spcBef>
              <a:spcAft>
                <a:spcPts val="0"/>
              </a:spcAft>
              <a:buSzPts val="1800"/>
              <a:buChar char="●"/>
            </a:pPr>
            <a:r>
              <a:rPr lang="fr"/>
              <a:t>Résultat : 69 variables ont été supprimées. </a:t>
            </a:r>
            <a:r>
              <a:rPr lang="fr">
                <a:solidFill>
                  <a:schemeClr val="dk2"/>
                </a:solidFill>
              </a:rPr>
              <a:t>Il reste </a:t>
            </a:r>
            <a:r>
              <a:rPr b="1" lang="fr">
                <a:solidFill>
                  <a:schemeClr val="dk2"/>
                </a:solidFill>
              </a:rPr>
              <a:t>208 </a:t>
            </a:r>
            <a:r>
              <a:rPr b="1" lang="fr">
                <a:solidFill>
                  <a:schemeClr val="dk2"/>
                </a:solidFill>
              </a:rPr>
              <a:t>variables</a:t>
            </a:r>
            <a:r>
              <a:rPr lang="fr">
                <a:solidFill>
                  <a:schemeClr val="dk2"/>
                </a:solidFill>
              </a:rPr>
              <a:t>.</a:t>
            </a:r>
            <a:endParaRPr>
              <a:solidFill>
                <a:schemeClr val="dk2"/>
              </a:solidFill>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fr"/>
              <a:t>Exemples : </a:t>
            </a:r>
            <a:endParaRPr/>
          </a:p>
          <a:p>
            <a:pPr indent="-342900" lvl="0" marL="457200" rtl="0" algn="l">
              <a:lnSpc>
                <a:spcPct val="115000"/>
              </a:lnSpc>
              <a:spcBef>
                <a:spcPts val="0"/>
              </a:spcBef>
              <a:spcAft>
                <a:spcPts val="0"/>
              </a:spcAft>
              <a:buSzPts val="1800"/>
              <a:buChar char="-"/>
            </a:pPr>
            <a:r>
              <a:rPr lang="fr"/>
              <a:t>Suppression de la variable “state_postal” pour garder la variable “state_name”</a:t>
            </a:r>
            <a:endParaRPr/>
          </a:p>
          <a:p>
            <a:pPr indent="-342900" lvl="0" marL="457200" rtl="0" algn="l">
              <a:lnSpc>
                <a:spcPct val="115000"/>
              </a:lnSpc>
              <a:spcBef>
                <a:spcPts val="0"/>
              </a:spcBef>
              <a:spcAft>
                <a:spcPts val="0"/>
              </a:spcAft>
              <a:buSzPts val="1800"/>
              <a:buChar char="-"/>
            </a:pPr>
            <a:r>
              <a:rPr lang="fr"/>
              <a:t>Suppression de la variable “TELLWORK” qui indique qu’un membre du ménage télétravaille pour garder des variables plus précises comme “TELLDAYS”, “TLDESKTOP” ou “TLLAPTOP” qui apportent plus d’information</a:t>
            </a:r>
            <a:endParaRPr/>
          </a:p>
          <a:p>
            <a:pPr indent="-342900" lvl="0" marL="457200" rtl="0" algn="l">
              <a:lnSpc>
                <a:spcPct val="115000"/>
              </a:lnSpc>
              <a:spcBef>
                <a:spcPts val="0"/>
              </a:spcBef>
              <a:spcAft>
                <a:spcPts val="0"/>
              </a:spcAft>
              <a:buSzPts val="1800"/>
              <a:buChar char="-"/>
            </a:pPr>
            <a:r>
              <a:rPr lang="fr"/>
              <a:t>De même pour d’autres sujets comme l’aide à l’énergie, le véhicule électrique, les lumières ou le type de logement…</a:t>
            </a:r>
            <a:endParaRPr/>
          </a:p>
        </p:txBody>
      </p:sp>
      <p:sp>
        <p:nvSpPr>
          <p:cNvPr id="182" name="Google Shape;182;g2e8551752f1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ed7ce466f7_0_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a:t>Les données isolées, en tant que points aberrants, peuvent biaiser les modèles d'apprentissage automatique et fausser les résultats des analyses statistiques.</a:t>
            </a:r>
            <a:endParaRPr/>
          </a:p>
          <a:p>
            <a:pPr indent="0" lvl="0" marL="0" rtl="0" algn="l">
              <a:lnSpc>
                <a:spcPct val="115000"/>
              </a:lnSpc>
              <a:spcBef>
                <a:spcPts val="0"/>
              </a:spcBef>
              <a:spcAft>
                <a:spcPts val="0"/>
              </a:spcAft>
              <a:buSzPts val="1800"/>
              <a:buNone/>
            </a:pPr>
            <a:r>
              <a:rPr lang="fr"/>
              <a:t>Il est donc important de les identifier et de les supprimer pour obtenir des analyses plus précis et fiables, permettant ainsi une meilleure compréhension des données.</a:t>
            </a:r>
            <a:endParaRPr/>
          </a:p>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Identification des données isolées avec l’algorithme de l’</a:t>
            </a:r>
            <a:r>
              <a:rPr b="1" lang="fr"/>
              <a:t>Isolation Forest</a:t>
            </a:r>
            <a:r>
              <a:rPr b="1" lang="fr"/>
              <a:t>.</a:t>
            </a:r>
            <a:endParaRPr b="1"/>
          </a:p>
          <a:p>
            <a:pPr indent="-342900" lvl="0" marL="457200" rtl="0" algn="l">
              <a:lnSpc>
                <a:spcPct val="115000"/>
              </a:lnSpc>
              <a:spcBef>
                <a:spcPts val="0"/>
              </a:spcBef>
              <a:spcAft>
                <a:spcPts val="0"/>
              </a:spcAft>
              <a:buSzPts val="1800"/>
              <a:buChar char="●"/>
            </a:pPr>
            <a:r>
              <a:rPr lang="fr"/>
              <a:t>894 </a:t>
            </a:r>
            <a:r>
              <a:rPr lang="fr"/>
              <a:t>échantillons ont été isolées, soit environ 5%, diminuant ainsi le nombre de ménages de 18206 à 17312.</a:t>
            </a:r>
            <a:endParaRPr/>
          </a:p>
        </p:txBody>
      </p:sp>
      <p:sp>
        <p:nvSpPr>
          <p:cNvPr id="188" name="Google Shape;188;g2ed7ce466f7_0_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89" name="Google Shape;189;g2ed7ce466f7_0_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Données isolées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ed7ce466f7_0_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Visualisation des données isolées</a:t>
            </a:r>
            <a:endParaRPr/>
          </a:p>
        </p:txBody>
      </p:sp>
      <p:sp>
        <p:nvSpPr>
          <p:cNvPr id="195" name="Google Shape;195;g2ed7ce466f7_0_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96" name="Google Shape;196;g2ed7ce466f7_0_27"/>
          <p:cNvPicPr preferRelativeResize="0"/>
          <p:nvPr/>
        </p:nvPicPr>
        <p:blipFill>
          <a:blip r:embed="rId3">
            <a:alphaModFix/>
          </a:blip>
          <a:stretch>
            <a:fillRect/>
          </a:stretch>
        </p:blipFill>
        <p:spPr>
          <a:xfrm>
            <a:off x="552188" y="1148375"/>
            <a:ext cx="8039622" cy="3340691"/>
          </a:xfrm>
          <a:prstGeom prst="rect">
            <a:avLst/>
          </a:prstGeom>
          <a:noFill/>
          <a:ln>
            <a:noFill/>
          </a:ln>
        </p:spPr>
      </p:pic>
      <p:sp>
        <p:nvSpPr>
          <p:cNvPr id="197" name="Google Shape;197;g2ed7ce466f7_0_27"/>
          <p:cNvSpPr txBox="1"/>
          <p:nvPr/>
        </p:nvSpPr>
        <p:spPr>
          <a:xfrm>
            <a:off x="3764550" y="4377175"/>
            <a:ext cx="16149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Proxima Nova"/>
                <a:ea typeface="Proxima Nova"/>
                <a:cs typeface="Proxima Nova"/>
                <a:sym typeface="Proxima Nova"/>
              </a:rPr>
              <a:t>contamination=’auto’</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e810586e8c_0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Conclusion du pré-traitement</a:t>
            </a:r>
            <a:endParaRPr/>
          </a:p>
        </p:txBody>
      </p:sp>
      <p:sp>
        <p:nvSpPr>
          <p:cNvPr id="203" name="Google Shape;203;g2e810586e8c_0_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fr"/>
              <a:t>Taille du dataset après pré-traitement</a:t>
            </a:r>
            <a:endParaRPr b="1"/>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Nombre d’échantillons : 18496 -&gt; 17312</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Nombre de variables : 799 -&gt; 208</a:t>
            </a:r>
            <a:endParaRPr/>
          </a:p>
          <a:p>
            <a:pPr indent="0" lvl="0" marL="0" rtl="0" algn="l">
              <a:lnSpc>
                <a:spcPct val="115000"/>
              </a:lnSpc>
              <a:spcBef>
                <a:spcPts val="0"/>
              </a:spcBef>
              <a:spcAft>
                <a:spcPts val="0"/>
              </a:spcAft>
              <a:buSzPts val="1800"/>
              <a:buNone/>
            </a:pPr>
            <a:r>
              <a:t/>
            </a:r>
            <a:endParaRPr/>
          </a:p>
        </p:txBody>
      </p:sp>
      <p:sp>
        <p:nvSpPr>
          <p:cNvPr id="204" name="Google Shape;204;g2e810586e8c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e7c876f138_0_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Visualisation des données</a:t>
            </a:r>
            <a:endParaRPr/>
          </a:p>
        </p:txBody>
      </p:sp>
      <p:sp>
        <p:nvSpPr>
          <p:cNvPr id="210" name="Google Shape;210;g2e7c876f138_0_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211" name="Google Shape;211;g2e7c876f138_0_69"/>
          <p:cNvPicPr preferRelativeResize="0"/>
          <p:nvPr/>
        </p:nvPicPr>
        <p:blipFill>
          <a:blip r:embed="rId3">
            <a:alphaModFix/>
          </a:blip>
          <a:stretch>
            <a:fillRect/>
          </a:stretch>
        </p:blipFill>
        <p:spPr>
          <a:xfrm>
            <a:off x="4622074" y="1366100"/>
            <a:ext cx="4309008" cy="3340692"/>
          </a:xfrm>
          <a:prstGeom prst="rect">
            <a:avLst/>
          </a:prstGeom>
          <a:noFill/>
          <a:ln>
            <a:noFill/>
          </a:ln>
        </p:spPr>
      </p:pic>
      <p:pic>
        <p:nvPicPr>
          <p:cNvPr id="212" name="Google Shape;212;g2e7c876f138_0_69"/>
          <p:cNvPicPr preferRelativeResize="0"/>
          <p:nvPr/>
        </p:nvPicPr>
        <p:blipFill>
          <a:blip r:embed="rId4">
            <a:alphaModFix/>
          </a:blip>
          <a:stretch>
            <a:fillRect/>
          </a:stretch>
        </p:blipFill>
        <p:spPr>
          <a:xfrm>
            <a:off x="152400" y="1347825"/>
            <a:ext cx="4317274" cy="33772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2ed149f3567_0_1"/>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fr"/>
              <a:t>Plan</a:t>
            </a:r>
            <a:endParaRPr/>
          </a:p>
        </p:txBody>
      </p:sp>
      <p:sp>
        <p:nvSpPr>
          <p:cNvPr id="68" name="Google Shape;68;g2ed149f3567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9" name="Google Shape;69;g2ed149f3567_0_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fr"/>
              <a:t>Présentation du dataset</a:t>
            </a:r>
            <a:endParaRPr/>
          </a:p>
          <a:p>
            <a:pPr indent="-342900" lvl="0" marL="457200" rtl="0" algn="l">
              <a:lnSpc>
                <a:spcPct val="115000"/>
              </a:lnSpc>
              <a:spcBef>
                <a:spcPts val="0"/>
              </a:spcBef>
              <a:spcAft>
                <a:spcPts val="0"/>
              </a:spcAft>
              <a:buSzPts val="1800"/>
              <a:buAutoNum type="arabicPeriod"/>
            </a:pPr>
            <a:r>
              <a:rPr lang="fr"/>
              <a:t>Pré-traitement</a:t>
            </a:r>
            <a:endParaRPr/>
          </a:p>
          <a:p>
            <a:pPr indent="-342900" lvl="0" marL="457200" rtl="0" algn="l">
              <a:lnSpc>
                <a:spcPct val="115000"/>
              </a:lnSpc>
              <a:spcBef>
                <a:spcPts val="0"/>
              </a:spcBef>
              <a:spcAft>
                <a:spcPts val="0"/>
              </a:spcAft>
              <a:buSzPts val="1800"/>
              <a:buAutoNum type="arabicPeriod"/>
            </a:pPr>
            <a:r>
              <a:rPr lang="fr"/>
              <a:t>Sélection de features</a:t>
            </a:r>
            <a:endParaRPr/>
          </a:p>
          <a:p>
            <a:pPr indent="-342900" lvl="0" marL="457200" rtl="0" algn="l">
              <a:lnSpc>
                <a:spcPct val="115000"/>
              </a:lnSpc>
              <a:spcBef>
                <a:spcPts val="0"/>
              </a:spcBef>
              <a:spcAft>
                <a:spcPts val="0"/>
              </a:spcAft>
              <a:buSzPts val="1800"/>
              <a:buAutoNum type="arabicPeriod"/>
            </a:pPr>
            <a:r>
              <a:rPr lang="fr"/>
              <a:t>Clustering</a:t>
            </a:r>
            <a:endParaRPr/>
          </a:p>
          <a:p>
            <a:pPr indent="-342900" lvl="0" marL="457200" rtl="0" algn="l">
              <a:lnSpc>
                <a:spcPct val="115000"/>
              </a:lnSpc>
              <a:spcBef>
                <a:spcPts val="0"/>
              </a:spcBef>
              <a:spcAft>
                <a:spcPts val="0"/>
              </a:spcAft>
              <a:buSzPts val="1800"/>
              <a:buAutoNum type="arabicPeriod"/>
            </a:pPr>
            <a:r>
              <a:rPr lang="fr"/>
              <a:t>Analyse des variables comportementales</a:t>
            </a:r>
            <a:endParaRPr/>
          </a:p>
          <a:p>
            <a:pPr indent="-342900" lvl="0" marL="457200" rtl="0" algn="l">
              <a:lnSpc>
                <a:spcPct val="115000"/>
              </a:lnSpc>
              <a:spcBef>
                <a:spcPts val="0"/>
              </a:spcBef>
              <a:spcAft>
                <a:spcPts val="0"/>
              </a:spcAft>
              <a:buSzPts val="1800"/>
              <a:buAutoNum type="arabicPeriod"/>
            </a:pPr>
            <a:r>
              <a:rPr lang="fr"/>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Sélection de features</a:t>
            </a:r>
            <a:endParaRPr/>
          </a:p>
        </p:txBody>
      </p:sp>
      <p:sp>
        <p:nvSpPr>
          <p:cNvPr id="218" name="Google Shape;2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e8952ea516_0_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Méthode 1 : Corrélation sur l’ensemble des données</a:t>
            </a:r>
            <a:endParaRPr/>
          </a:p>
        </p:txBody>
      </p:sp>
      <p:sp>
        <p:nvSpPr>
          <p:cNvPr id="224" name="Google Shape;224;g2e8952ea516_0_20"/>
          <p:cNvSpPr txBox="1"/>
          <p:nvPr>
            <p:ph idx="1" type="body"/>
          </p:nvPr>
        </p:nvSpPr>
        <p:spPr>
          <a:xfrm>
            <a:off x="311700" y="1152475"/>
            <a:ext cx="8520600" cy="2095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Calcul de la corrélation entre toutes les variables et la variable target ‘KWH’</a:t>
            </a:r>
            <a:endParaRPr/>
          </a:p>
          <a:p>
            <a:pPr indent="-342900" lvl="0" marL="457200" rtl="0" algn="l">
              <a:lnSpc>
                <a:spcPct val="115000"/>
              </a:lnSpc>
              <a:spcBef>
                <a:spcPts val="0"/>
              </a:spcBef>
              <a:spcAft>
                <a:spcPts val="0"/>
              </a:spcAft>
              <a:buSzPts val="1800"/>
              <a:buChar char="●"/>
            </a:pPr>
            <a:r>
              <a:rPr lang="fr"/>
              <a:t>Calcul de la corrélation entre toutes les variables et la variable target ‘DOLLAREL’</a:t>
            </a:r>
            <a:endParaRPr/>
          </a:p>
          <a:p>
            <a:pPr indent="-342900" lvl="0" marL="457200" rtl="0" algn="l">
              <a:lnSpc>
                <a:spcPct val="115000"/>
              </a:lnSpc>
              <a:spcBef>
                <a:spcPts val="0"/>
              </a:spcBef>
              <a:spcAft>
                <a:spcPts val="0"/>
              </a:spcAft>
              <a:buSzPts val="1800"/>
              <a:buChar char="●"/>
            </a:pPr>
            <a:r>
              <a:rPr lang="fr"/>
              <a:t>Sélection des variables avec une corrélation supérieure à la moyenne</a:t>
            </a:r>
            <a:endParaRPr/>
          </a:p>
          <a:p>
            <a:pPr indent="-342900" lvl="0" marL="457200" rtl="0" algn="l">
              <a:lnSpc>
                <a:spcPct val="115000"/>
              </a:lnSpc>
              <a:spcBef>
                <a:spcPts val="0"/>
              </a:spcBef>
              <a:spcAft>
                <a:spcPts val="0"/>
              </a:spcAft>
              <a:buSzPts val="1800"/>
              <a:buChar char="●"/>
            </a:pPr>
            <a:r>
              <a:rPr lang="fr"/>
              <a:t>Intersection des variables</a:t>
            </a:r>
            <a:endParaRPr/>
          </a:p>
          <a:p>
            <a:pPr indent="-342900" lvl="0" marL="457200" rtl="0" algn="l">
              <a:lnSpc>
                <a:spcPct val="115000"/>
              </a:lnSpc>
              <a:spcBef>
                <a:spcPts val="0"/>
              </a:spcBef>
              <a:spcAft>
                <a:spcPts val="0"/>
              </a:spcAft>
              <a:buSzPts val="1800"/>
              <a:buChar char="●"/>
            </a:pPr>
            <a:r>
              <a:rPr lang="fr"/>
              <a:t>Résultat : 79 variables retenues sur les 208 variables </a:t>
            </a:r>
            <a:endParaRPr/>
          </a:p>
        </p:txBody>
      </p:sp>
      <p:sp>
        <p:nvSpPr>
          <p:cNvPr id="225" name="Google Shape;225;g2e8952ea516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26" name="Google Shape;226;g2e8952ea516_0_20"/>
          <p:cNvSpPr txBox="1"/>
          <p:nvPr/>
        </p:nvSpPr>
        <p:spPr>
          <a:xfrm>
            <a:off x="1174500" y="3318900"/>
            <a:ext cx="1903200" cy="699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avec KWH</a:t>
            </a:r>
            <a:endParaRPr b="0" i="0" sz="1800" u="none" cap="none" strike="noStrike">
              <a:solidFill>
                <a:schemeClr val="accent3"/>
              </a:solidFill>
              <a:latin typeface="Proxima Nova"/>
              <a:ea typeface="Proxima Nova"/>
              <a:cs typeface="Proxima Nova"/>
              <a:sym typeface="Proxima Nova"/>
            </a:endParaRPr>
          </a:p>
        </p:txBody>
      </p:sp>
      <p:sp>
        <p:nvSpPr>
          <p:cNvPr id="227" name="Google Shape;227;g2e8952ea516_0_20"/>
          <p:cNvSpPr txBox="1"/>
          <p:nvPr/>
        </p:nvSpPr>
        <p:spPr>
          <a:xfrm>
            <a:off x="1174500" y="4214850"/>
            <a:ext cx="1903200" cy="699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avec DOLLAREL</a:t>
            </a:r>
            <a:endParaRPr b="0" i="0" sz="1800" u="none" cap="none" strike="noStrike">
              <a:solidFill>
                <a:schemeClr val="accent3"/>
              </a:solidFill>
              <a:latin typeface="Proxima Nova"/>
              <a:ea typeface="Proxima Nova"/>
              <a:cs typeface="Proxima Nova"/>
              <a:sym typeface="Proxima Nova"/>
            </a:endParaRPr>
          </a:p>
        </p:txBody>
      </p:sp>
      <p:sp>
        <p:nvSpPr>
          <p:cNvPr id="228" name="Google Shape;228;g2e8952ea516_0_20"/>
          <p:cNvSpPr txBox="1"/>
          <p:nvPr/>
        </p:nvSpPr>
        <p:spPr>
          <a:xfrm>
            <a:off x="3925925" y="3382725"/>
            <a:ext cx="1313400" cy="519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&gt; moy</a:t>
            </a:r>
            <a:endParaRPr b="0" i="0" sz="1800" u="none" cap="none" strike="noStrike">
              <a:solidFill>
                <a:schemeClr val="accent3"/>
              </a:solidFill>
              <a:latin typeface="Proxima Nova"/>
              <a:ea typeface="Proxima Nova"/>
              <a:cs typeface="Proxima Nova"/>
              <a:sym typeface="Proxima Nova"/>
            </a:endParaRPr>
          </a:p>
        </p:txBody>
      </p:sp>
      <p:sp>
        <p:nvSpPr>
          <p:cNvPr id="229" name="Google Shape;229;g2e8952ea516_0_20"/>
          <p:cNvSpPr txBox="1"/>
          <p:nvPr/>
        </p:nvSpPr>
        <p:spPr>
          <a:xfrm>
            <a:off x="3925975" y="4278450"/>
            <a:ext cx="1313400" cy="572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&gt; moy</a:t>
            </a:r>
            <a:endParaRPr b="0" i="0" sz="1800" u="none" cap="none" strike="noStrike">
              <a:solidFill>
                <a:schemeClr val="accent3"/>
              </a:solidFill>
              <a:latin typeface="Proxima Nova"/>
              <a:ea typeface="Proxima Nova"/>
              <a:cs typeface="Proxima Nova"/>
              <a:sym typeface="Proxima Nova"/>
            </a:endParaRPr>
          </a:p>
        </p:txBody>
      </p:sp>
      <p:sp>
        <p:nvSpPr>
          <p:cNvPr id="230" name="Google Shape;230;g2e8952ea516_0_20"/>
          <p:cNvSpPr txBox="1"/>
          <p:nvPr/>
        </p:nvSpPr>
        <p:spPr>
          <a:xfrm>
            <a:off x="5944575" y="3738400"/>
            <a:ext cx="1685400" cy="746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Intersection des variables</a:t>
            </a:r>
            <a:endParaRPr b="0" i="0" sz="1800" u="none" cap="none" strike="noStrike">
              <a:solidFill>
                <a:schemeClr val="accent3"/>
              </a:solidFill>
              <a:latin typeface="Proxima Nova"/>
              <a:ea typeface="Proxima Nova"/>
              <a:cs typeface="Proxima Nova"/>
              <a:sym typeface="Proxima Nova"/>
            </a:endParaRPr>
          </a:p>
        </p:txBody>
      </p:sp>
      <p:sp>
        <p:nvSpPr>
          <p:cNvPr id="231" name="Google Shape;231;g2e8952ea516_0_20"/>
          <p:cNvSpPr/>
          <p:nvPr/>
        </p:nvSpPr>
        <p:spPr>
          <a:xfrm>
            <a:off x="3147150" y="3562700"/>
            <a:ext cx="727500" cy="24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32" name="Google Shape;232;g2e8952ea516_0_20"/>
          <p:cNvSpPr/>
          <p:nvPr/>
        </p:nvSpPr>
        <p:spPr>
          <a:xfrm>
            <a:off x="3147000" y="4443000"/>
            <a:ext cx="727500" cy="24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33" name="Google Shape;233;g2e8952ea516_0_20"/>
          <p:cNvSpPr/>
          <p:nvPr/>
        </p:nvSpPr>
        <p:spPr>
          <a:xfrm rot="-1487362">
            <a:off x="5338621" y="4395149"/>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34" name="Google Shape;234;g2e8952ea516_0_20"/>
          <p:cNvSpPr/>
          <p:nvPr/>
        </p:nvSpPr>
        <p:spPr>
          <a:xfrm rot="1496463">
            <a:off x="5338690" y="3514788"/>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eac4b94a76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40" name="Google Shape;240;g2eac4b94a76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Méthode 1 : Résultats (exemples de quelques variables)</a:t>
            </a:r>
            <a:endParaRPr/>
          </a:p>
        </p:txBody>
      </p:sp>
      <p:pic>
        <p:nvPicPr>
          <p:cNvPr id="241" name="Google Shape;241;g2eac4b94a76_0_6"/>
          <p:cNvPicPr preferRelativeResize="0"/>
          <p:nvPr/>
        </p:nvPicPr>
        <p:blipFill rotWithShape="1">
          <a:blip r:embed="rId3">
            <a:alphaModFix/>
          </a:blip>
          <a:srcRect b="0" l="0" r="0" t="0"/>
          <a:stretch/>
        </p:blipFill>
        <p:spPr>
          <a:xfrm>
            <a:off x="785800" y="1017725"/>
            <a:ext cx="3143060" cy="3820975"/>
          </a:xfrm>
          <a:prstGeom prst="rect">
            <a:avLst/>
          </a:prstGeom>
          <a:noFill/>
          <a:ln>
            <a:noFill/>
          </a:ln>
        </p:spPr>
      </p:pic>
      <p:pic>
        <p:nvPicPr>
          <p:cNvPr id="242" name="Google Shape;242;g2eac4b94a76_0_6"/>
          <p:cNvPicPr preferRelativeResize="0"/>
          <p:nvPr/>
        </p:nvPicPr>
        <p:blipFill rotWithShape="1">
          <a:blip r:embed="rId4">
            <a:alphaModFix/>
          </a:blip>
          <a:srcRect b="0" l="0" r="0" t="0"/>
          <a:stretch/>
        </p:blipFill>
        <p:spPr>
          <a:xfrm>
            <a:off x="4933485" y="1017725"/>
            <a:ext cx="2920691" cy="3820975"/>
          </a:xfrm>
          <a:prstGeom prst="rect">
            <a:avLst/>
          </a:prstGeom>
          <a:noFill/>
          <a:ln>
            <a:noFill/>
          </a:ln>
        </p:spPr>
      </p:pic>
      <p:sp>
        <p:nvSpPr>
          <p:cNvPr id="243" name="Google Shape;243;g2eac4b94a76_0_6"/>
          <p:cNvSpPr txBox="1"/>
          <p:nvPr/>
        </p:nvSpPr>
        <p:spPr>
          <a:xfrm>
            <a:off x="5372550" y="4663225"/>
            <a:ext cx="1957200" cy="3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a:t>
            </a:r>
            <a:endParaRPr b="0" i="0" sz="18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154537ae3c_0_34"/>
          <p:cNvSpPr txBox="1"/>
          <p:nvPr>
            <p:ph idx="1" type="body"/>
          </p:nvPr>
        </p:nvSpPr>
        <p:spPr>
          <a:xfrm>
            <a:off x="311700" y="1152475"/>
            <a:ext cx="8520600" cy="3510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Catégorisation des variables : </a:t>
            </a:r>
            <a:endParaRPr/>
          </a:p>
          <a:p>
            <a:pPr indent="0" lvl="0" marL="457200" rtl="0" algn="l">
              <a:lnSpc>
                <a:spcPct val="115000"/>
              </a:lnSpc>
              <a:spcBef>
                <a:spcPts val="0"/>
              </a:spcBef>
              <a:spcAft>
                <a:spcPts val="0"/>
              </a:spcAft>
              <a:buSzPts val="1800"/>
              <a:buNone/>
            </a:pPr>
            <a:r>
              <a:rPr lang="fr"/>
              <a:t>Dans le dataset d’origine, les variables sont déjà toutes catégorisées</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Application de la méthode 1 dans chaque catégorie</a:t>
            </a:r>
            <a:endParaRPr/>
          </a:p>
        </p:txBody>
      </p:sp>
      <p:sp>
        <p:nvSpPr>
          <p:cNvPr id="249" name="Google Shape;249;g2154537ae3c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50" name="Google Shape;250;g2154537ae3c_0_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Corrélation sur les données catégorisées</a:t>
            </a:r>
            <a:endParaRPr/>
          </a:p>
        </p:txBody>
      </p:sp>
      <p:pic>
        <p:nvPicPr>
          <p:cNvPr id="251" name="Google Shape;251;g2154537ae3c_0_34"/>
          <p:cNvPicPr preferRelativeResize="0"/>
          <p:nvPr/>
        </p:nvPicPr>
        <p:blipFill rotWithShape="1">
          <a:blip r:embed="rId3">
            <a:alphaModFix/>
          </a:blip>
          <a:srcRect b="0" l="0" r="0" t="0"/>
          <a:stretch/>
        </p:blipFill>
        <p:spPr>
          <a:xfrm>
            <a:off x="651063" y="1853850"/>
            <a:ext cx="7841876" cy="1118400"/>
          </a:xfrm>
          <a:prstGeom prst="rect">
            <a:avLst/>
          </a:prstGeom>
          <a:noFill/>
          <a:ln>
            <a:noFill/>
          </a:ln>
        </p:spPr>
      </p:pic>
      <p:pic>
        <p:nvPicPr>
          <p:cNvPr id="252" name="Google Shape;252;g2154537ae3c_0_34"/>
          <p:cNvPicPr preferRelativeResize="0"/>
          <p:nvPr/>
        </p:nvPicPr>
        <p:blipFill rotWithShape="1">
          <a:blip r:embed="rId4">
            <a:alphaModFix/>
          </a:blip>
          <a:srcRect b="0" l="0" r="0" t="0"/>
          <a:stretch/>
        </p:blipFill>
        <p:spPr>
          <a:xfrm>
            <a:off x="651063" y="2972250"/>
            <a:ext cx="7841876" cy="1059900"/>
          </a:xfrm>
          <a:prstGeom prst="rect">
            <a:avLst/>
          </a:prstGeom>
          <a:noFill/>
          <a:ln>
            <a:noFill/>
          </a:ln>
        </p:spPr>
      </p:pic>
      <p:sp>
        <p:nvSpPr>
          <p:cNvPr id="253" name="Google Shape;253;g2154537ae3c_0_34"/>
          <p:cNvSpPr/>
          <p:nvPr/>
        </p:nvSpPr>
        <p:spPr>
          <a:xfrm>
            <a:off x="7487175" y="1853850"/>
            <a:ext cx="1005900" cy="217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Résultats</a:t>
            </a:r>
            <a:endParaRPr/>
          </a:p>
          <a:p>
            <a:pPr indent="0" lvl="0" marL="0" rtl="0" algn="ctr">
              <a:lnSpc>
                <a:spcPct val="100000"/>
              </a:lnSpc>
              <a:spcBef>
                <a:spcPts val="0"/>
              </a:spcBef>
              <a:spcAft>
                <a:spcPts val="0"/>
              </a:spcAft>
              <a:buSzPct val="111111"/>
              <a:buNone/>
            </a:pPr>
            <a:r>
              <a:t/>
            </a:r>
            <a:endParaRPr/>
          </a:p>
          <a:p>
            <a:pPr indent="0" lvl="0" marL="0" rtl="0" algn="ctr">
              <a:lnSpc>
                <a:spcPct val="100000"/>
              </a:lnSpc>
              <a:spcBef>
                <a:spcPts val="0"/>
              </a:spcBef>
              <a:spcAft>
                <a:spcPts val="0"/>
              </a:spcAft>
              <a:buSzPct val="111111"/>
              <a:buNone/>
            </a:pPr>
            <a:r>
              <a:t/>
            </a:r>
            <a:endParaRPr/>
          </a:p>
        </p:txBody>
      </p:sp>
      <p:sp>
        <p:nvSpPr>
          <p:cNvPr id="259" name="Google Shape;259;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260" name="Google Shape;260;p6"/>
          <p:cNvPicPr preferRelativeResize="0"/>
          <p:nvPr/>
        </p:nvPicPr>
        <p:blipFill>
          <a:blip r:embed="rId3">
            <a:alphaModFix/>
          </a:blip>
          <a:stretch>
            <a:fillRect/>
          </a:stretch>
        </p:blipFill>
        <p:spPr>
          <a:xfrm>
            <a:off x="2247438" y="1072250"/>
            <a:ext cx="4649126"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154537ae3c_0_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du coude appliquée au gain d’information</a:t>
            </a:r>
            <a:endParaRPr/>
          </a:p>
        </p:txBody>
      </p:sp>
      <p:sp>
        <p:nvSpPr>
          <p:cNvPr id="266" name="Google Shape;266;g2154537ae3c_0_56"/>
          <p:cNvSpPr txBox="1"/>
          <p:nvPr>
            <p:ph idx="1" type="body"/>
          </p:nvPr>
        </p:nvSpPr>
        <p:spPr>
          <a:xfrm>
            <a:off x="311700" y="1089550"/>
            <a:ext cx="8520600" cy="24888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lnSpc>
                <a:spcPct val="115000"/>
              </a:lnSpc>
              <a:spcBef>
                <a:spcPts val="0"/>
              </a:spcBef>
              <a:spcAft>
                <a:spcPts val="0"/>
              </a:spcAft>
              <a:buSzPct val="129031"/>
              <a:buNone/>
            </a:pPr>
            <a:r>
              <a:rPr b="1" lang="fr"/>
              <a:t>Définition du DecisionTreeRegressor</a:t>
            </a:r>
            <a:endParaRPr/>
          </a:p>
          <a:p>
            <a:pPr indent="0" lvl="0" marL="0" rtl="0" algn="l">
              <a:lnSpc>
                <a:spcPct val="115000"/>
              </a:lnSpc>
              <a:spcBef>
                <a:spcPts val="0"/>
              </a:spcBef>
              <a:spcAft>
                <a:spcPts val="0"/>
              </a:spcAft>
              <a:buSzPct val="129031"/>
              <a:buNone/>
            </a:pPr>
            <a:r>
              <a:rPr lang="fr"/>
              <a:t>Le DecisionTreeRegressor est un algorithme d'apprentissage automatique qui utilise un arbre de décision pour prédire des valeurs continues, ici la valeur de KWH ou DOLLAREL.</a:t>
            </a:r>
            <a:endParaRPr/>
          </a:p>
          <a:p>
            <a:pPr indent="0" lvl="0" marL="0" rtl="0" algn="l">
              <a:lnSpc>
                <a:spcPct val="115000"/>
              </a:lnSpc>
              <a:spcBef>
                <a:spcPts val="0"/>
              </a:spcBef>
              <a:spcAft>
                <a:spcPts val="0"/>
              </a:spcAft>
              <a:buSzPct val="129031"/>
              <a:buNone/>
            </a:pPr>
            <a:r>
              <a:t/>
            </a:r>
            <a:endParaRPr/>
          </a:p>
          <a:p>
            <a:pPr indent="0" lvl="0" marL="0" rtl="0" algn="l">
              <a:lnSpc>
                <a:spcPct val="115000"/>
              </a:lnSpc>
              <a:spcBef>
                <a:spcPts val="0"/>
              </a:spcBef>
              <a:spcAft>
                <a:spcPts val="0"/>
              </a:spcAft>
              <a:buSzPct val="129031"/>
              <a:buNone/>
            </a:pPr>
            <a:r>
              <a:rPr b="1" lang="fr"/>
              <a:t>Principe du DecisionTreeRegressor</a:t>
            </a:r>
            <a:endParaRPr/>
          </a:p>
          <a:p>
            <a:pPr indent="0" lvl="0" marL="0" rtl="0" algn="l">
              <a:lnSpc>
                <a:spcPct val="115000"/>
              </a:lnSpc>
              <a:spcBef>
                <a:spcPts val="0"/>
              </a:spcBef>
              <a:spcAft>
                <a:spcPts val="0"/>
              </a:spcAft>
              <a:buSzPct val="129031"/>
              <a:buNone/>
            </a:pPr>
            <a:r>
              <a:rPr lang="fr"/>
              <a:t>Un arbre de décision est une structure arborescente qui pose des questions sur les caractéristiques des données d'entraînement. À chaque question, l'arbre divise les données en fonction des réponses.</a:t>
            </a:r>
            <a:endParaRPr/>
          </a:p>
          <a:p>
            <a:pPr indent="0" lvl="0" marL="0" rtl="0" algn="l">
              <a:lnSpc>
                <a:spcPct val="115000"/>
              </a:lnSpc>
              <a:spcBef>
                <a:spcPts val="0"/>
              </a:spcBef>
              <a:spcAft>
                <a:spcPts val="0"/>
              </a:spcAft>
              <a:buSzPct val="129031"/>
              <a:buNone/>
            </a:pPr>
            <a:r>
              <a:rPr lang="fr"/>
              <a:t>Pour prédire une nouvelle valeur, l'arbre suit les branches de l'arbre en fonction des caractéristiques de la nouvelle donnée. La valeur prédite est la valeur moyenne des données dans la feuille finale.</a:t>
            </a:r>
            <a:endParaRPr/>
          </a:p>
          <a:p>
            <a:pPr indent="0" lvl="0" marL="0" rtl="0" algn="l">
              <a:lnSpc>
                <a:spcPct val="115000"/>
              </a:lnSpc>
              <a:spcBef>
                <a:spcPts val="0"/>
              </a:spcBef>
              <a:spcAft>
                <a:spcPts val="0"/>
              </a:spcAft>
              <a:buSzPct val="129031"/>
              <a:buNone/>
            </a:pPr>
            <a:r>
              <a:t/>
            </a:r>
            <a:endParaRPr/>
          </a:p>
        </p:txBody>
      </p:sp>
      <p:sp>
        <p:nvSpPr>
          <p:cNvPr id="267" name="Google Shape;267;g2154537ae3c_0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268" name="Google Shape;268;g2154537ae3c_0_56"/>
          <p:cNvPicPr preferRelativeResize="0"/>
          <p:nvPr/>
        </p:nvPicPr>
        <p:blipFill rotWithShape="1">
          <a:blip r:embed="rId3">
            <a:alphaModFix/>
          </a:blip>
          <a:srcRect b="0" l="0" r="0" t="0"/>
          <a:stretch/>
        </p:blipFill>
        <p:spPr>
          <a:xfrm>
            <a:off x="1946675" y="3239725"/>
            <a:ext cx="5250626" cy="1817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154537ae3c_0_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du coude appliquée au gain d’information</a:t>
            </a:r>
            <a:endParaRPr/>
          </a:p>
        </p:txBody>
      </p:sp>
      <p:sp>
        <p:nvSpPr>
          <p:cNvPr id="274" name="Google Shape;274;g2154537ae3c_0_74"/>
          <p:cNvSpPr txBox="1"/>
          <p:nvPr>
            <p:ph idx="1" type="body"/>
          </p:nvPr>
        </p:nvSpPr>
        <p:spPr>
          <a:xfrm>
            <a:off x="311700" y="1089550"/>
            <a:ext cx="8520600" cy="3573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7"/>
              <a:buNone/>
            </a:pPr>
            <a:r>
              <a:rPr b="1" lang="fr"/>
              <a:t>Définition de l’Importance des variables</a:t>
            </a:r>
            <a:endParaRPr/>
          </a:p>
          <a:p>
            <a:pPr indent="0" lvl="0" marL="0" rtl="0" algn="l">
              <a:lnSpc>
                <a:spcPct val="115000"/>
              </a:lnSpc>
              <a:spcBef>
                <a:spcPts val="0"/>
              </a:spcBef>
              <a:spcAft>
                <a:spcPts val="0"/>
              </a:spcAft>
              <a:buSzPct val="108107"/>
              <a:buNone/>
            </a:pPr>
            <a:r>
              <a:rPr lang="fr"/>
              <a:t>L'importance des variables est évaluée en mesurant la réduction de l'impureté à chaque division de l'arbre de décision. L'impureté est quantifiée par l'erreur quadratique dans notre cas.</a:t>
            </a:r>
            <a:endParaRPr/>
          </a:p>
          <a:p>
            <a:pPr indent="0" lvl="0" marL="0" rtl="0" algn="l">
              <a:lnSpc>
                <a:spcPct val="115000"/>
              </a:lnSpc>
              <a:spcBef>
                <a:spcPts val="0"/>
              </a:spcBef>
              <a:spcAft>
                <a:spcPts val="0"/>
              </a:spcAft>
              <a:buSzPct val="108107"/>
              <a:buNone/>
            </a:pPr>
            <a:r>
              <a:t/>
            </a:r>
            <a:endParaRPr/>
          </a:p>
          <a:p>
            <a:pPr indent="0" lvl="0" marL="0" rtl="0" algn="l">
              <a:lnSpc>
                <a:spcPct val="115000"/>
              </a:lnSpc>
              <a:spcBef>
                <a:spcPts val="0"/>
              </a:spcBef>
              <a:spcAft>
                <a:spcPts val="0"/>
              </a:spcAft>
              <a:buSzPct val="108107"/>
              <a:buNone/>
            </a:pPr>
            <a:r>
              <a:rPr b="1" lang="fr"/>
              <a:t>Principe de calcul</a:t>
            </a:r>
            <a:endParaRPr b="1"/>
          </a:p>
          <a:p>
            <a:pPr indent="0" lvl="0" marL="0" rtl="0" algn="l">
              <a:lnSpc>
                <a:spcPct val="115000"/>
              </a:lnSpc>
              <a:spcBef>
                <a:spcPts val="0"/>
              </a:spcBef>
              <a:spcAft>
                <a:spcPts val="0"/>
              </a:spcAft>
              <a:buSzPct val="108107"/>
              <a:buNone/>
            </a:pPr>
            <a:r>
              <a:rPr lang="fr"/>
              <a:t>À chaque nœud de l'arbre, l'algorithme sélectionne la caractéristique et le seuil de division qui maximisent la réduction d'impureté des sous-ensembles résultants.</a:t>
            </a:r>
            <a:endParaRPr/>
          </a:p>
          <a:p>
            <a:pPr indent="0" lvl="0" marL="0" rtl="0" algn="l">
              <a:lnSpc>
                <a:spcPct val="115000"/>
              </a:lnSpc>
              <a:spcBef>
                <a:spcPts val="0"/>
              </a:spcBef>
              <a:spcAft>
                <a:spcPts val="0"/>
              </a:spcAft>
              <a:buSzPct val="108107"/>
              <a:buNone/>
            </a:pPr>
            <a:r>
              <a:rPr lang="fr"/>
              <a:t>La contribution de chaque caractéristique à cette réduction d'impureté est cumulée tout au long de l'arbre.</a:t>
            </a:r>
            <a:endParaRPr/>
          </a:p>
          <a:p>
            <a:pPr indent="0" lvl="0" marL="0" rtl="0" algn="l">
              <a:lnSpc>
                <a:spcPct val="115000"/>
              </a:lnSpc>
              <a:spcBef>
                <a:spcPts val="0"/>
              </a:spcBef>
              <a:spcAft>
                <a:spcPts val="0"/>
              </a:spcAft>
              <a:buSzPct val="108107"/>
              <a:buNone/>
            </a:pPr>
            <a:r>
              <a:t/>
            </a:r>
            <a:endParaRPr/>
          </a:p>
          <a:p>
            <a:pPr indent="0" lvl="0" marL="0" rtl="0" algn="l">
              <a:lnSpc>
                <a:spcPct val="115000"/>
              </a:lnSpc>
              <a:spcBef>
                <a:spcPts val="0"/>
              </a:spcBef>
              <a:spcAft>
                <a:spcPts val="0"/>
              </a:spcAft>
              <a:buSzPct val="108107"/>
              <a:buNone/>
            </a:pPr>
            <a:r>
              <a:rPr lang="fr"/>
              <a:t>L'importance des caractéristiques représente donc la contribution relative de chaque caractéristique à la réduction de l'erreur quadratique.</a:t>
            </a:r>
            <a:endParaRPr/>
          </a:p>
          <a:p>
            <a:pPr indent="0" lvl="0" marL="0" rtl="0" algn="l">
              <a:lnSpc>
                <a:spcPct val="115000"/>
              </a:lnSpc>
              <a:spcBef>
                <a:spcPts val="0"/>
              </a:spcBef>
              <a:spcAft>
                <a:spcPts val="0"/>
              </a:spcAft>
              <a:buSzPct val="108107"/>
              <a:buNone/>
            </a:pPr>
            <a:r>
              <a:t/>
            </a:r>
            <a:endParaRPr/>
          </a:p>
        </p:txBody>
      </p:sp>
      <p:sp>
        <p:nvSpPr>
          <p:cNvPr id="275" name="Google Shape;275;g2154537ae3c_0_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154537ae3c_0_86"/>
          <p:cNvSpPr txBox="1"/>
          <p:nvPr>
            <p:ph idx="1" type="body"/>
          </p:nvPr>
        </p:nvSpPr>
        <p:spPr>
          <a:xfrm>
            <a:off x="311700" y="1057825"/>
            <a:ext cx="8520600" cy="20643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b="1" lang="fr"/>
              <a:t>Méthode du coude</a:t>
            </a:r>
            <a:endParaRPr/>
          </a:p>
          <a:p>
            <a:pPr indent="0" lvl="0" marL="0" rtl="0" algn="l">
              <a:lnSpc>
                <a:spcPct val="115000"/>
              </a:lnSpc>
              <a:spcBef>
                <a:spcPts val="1200"/>
              </a:spcBef>
              <a:spcAft>
                <a:spcPts val="0"/>
              </a:spcAft>
              <a:buSzPct val="117647"/>
              <a:buNone/>
            </a:pPr>
            <a:r>
              <a:rPr lang="fr"/>
              <a:t>Après le calcul de l'importance des variables, celles-ci sont triées par ordre décroissant et leurs importances sont cumulées.</a:t>
            </a:r>
            <a:endParaRPr/>
          </a:p>
          <a:p>
            <a:pPr indent="0" lvl="0" marL="0" rtl="0" algn="l">
              <a:lnSpc>
                <a:spcPct val="115000"/>
              </a:lnSpc>
              <a:spcBef>
                <a:spcPts val="1200"/>
              </a:spcBef>
              <a:spcAft>
                <a:spcPts val="0"/>
              </a:spcAft>
              <a:buSzPct val="117647"/>
              <a:buNone/>
            </a:pPr>
            <a:r>
              <a:rPr lang="fr"/>
              <a:t>Une courbe cumulative est ainsi obtenue, illustrée ci-dessous. En identifiant le point de coude sur cette courbe, nous pouvons déterminer un nombre optimal de variables à sélectionner.</a:t>
            </a:r>
            <a:endParaRPr/>
          </a:p>
          <a:p>
            <a:pPr indent="0" lvl="0" marL="0" rtl="0" algn="l">
              <a:lnSpc>
                <a:spcPct val="115000"/>
              </a:lnSpc>
              <a:spcBef>
                <a:spcPts val="1200"/>
              </a:spcBef>
              <a:spcAft>
                <a:spcPts val="0"/>
              </a:spcAft>
              <a:buSzPct val="117647"/>
              <a:buNone/>
            </a:pPr>
            <a:r>
              <a:t/>
            </a:r>
            <a:endParaRPr/>
          </a:p>
        </p:txBody>
      </p:sp>
      <p:sp>
        <p:nvSpPr>
          <p:cNvPr id="281" name="Google Shape;281;g2154537ae3c_0_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82" name="Google Shape;282;g2154537ae3c_0_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du coude appliquée au gain d’information</a:t>
            </a:r>
            <a:endParaRPr/>
          </a:p>
        </p:txBody>
      </p:sp>
      <p:pic>
        <p:nvPicPr>
          <p:cNvPr id="283" name="Google Shape;283;g2154537ae3c_0_86"/>
          <p:cNvPicPr preferRelativeResize="0"/>
          <p:nvPr/>
        </p:nvPicPr>
        <p:blipFill rotWithShape="1">
          <a:blip r:embed="rId3">
            <a:alphaModFix/>
          </a:blip>
          <a:srcRect b="0" l="0" r="0" t="0"/>
          <a:stretch/>
        </p:blipFill>
        <p:spPr>
          <a:xfrm>
            <a:off x="664400" y="2682200"/>
            <a:ext cx="3586750" cy="2260775"/>
          </a:xfrm>
          <a:prstGeom prst="rect">
            <a:avLst/>
          </a:prstGeom>
          <a:noFill/>
          <a:ln>
            <a:noFill/>
          </a:ln>
        </p:spPr>
      </p:pic>
      <p:pic>
        <p:nvPicPr>
          <p:cNvPr id="284" name="Google Shape;284;g2154537ae3c_0_86"/>
          <p:cNvPicPr preferRelativeResize="0"/>
          <p:nvPr/>
        </p:nvPicPr>
        <p:blipFill rotWithShape="1">
          <a:blip r:embed="rId4">
            <a:alphaModFix/>
          </a:blip>
          <a:srcRect b="0" l="0" r="0" t="0"/>
          <a:stretch/>
        </p:blipFill>
        <p:spPr>
          <a:xfrm>
            <a:off x="4735850" y="2689655"/>
            <a:ext cx="3586749" cy="2245870"/>
          </a:xfrm>
          <a:prstGeom prst="rect">
            <a:avLst/>
          </a:prstGeom>
          <a:noFill/>
          <a:ln>
            <a:noFill/>
          </a:ln>
        </p:spPr>
      </p:pic>
      <p:sp>
        <p:nvSpPr>
          <p:cNvPr id="285" name="Google Shape;285;g2154537ae3c_0_86"/>
          <p:cNvSpPr/>
          <p:nvPr/>
        </p:nvSpPr>
        <p:spPr>
          <a:xfrm>
            <a:off x="1765175" y="346832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86" name="Google Shape;286;g2154537ae3c_0_86"/>
          <p:cNvSpPr/>
          <p:nvPr/>
        </p:nvSpPr>
        <p:spPr>
          <a:xfrm>
            <a:off x="5223000" y="287917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154537ae3c_0_100"/>
          <p:cNvSpPr txBox="1"/>
          <p:nvPr>
            <p:ph idx="1" type="body"/>
          </p:nvPr>
        </p:nvSpPr>
        <p:spPr>
          <a:xfrm>
            <a:off x="311700" y="1412100"/>
            <a:ext cx="8520600" cy="1159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a:t>La méthode précédemment décrite a été utilisée sur l’ensemble des données pré-traitées.</a:t>
            </a:r>
            <a:endParaRPr/>
          </a:p>
          <a:p>
            <a:pPr indent="0" lvl="0" marL="0" rtl="0" algn="l">
              <a:lnSpc>
                <a:spcPct val="115000"/>
              </a:lnSpc>
              <a:spcBef>
                <a:spcPts val="0"/>
              </a:spcBef>
              <a:spcAft>
                <a:spcPts val="0"/>
              </a:spcAft>
              <a:buSzPts val="1800"/>
              <a:buNone/>
            </a:pPr>
            <a:r>
              <a:rPr lang="fr"/>
              <a:t>Résultat : 44 variables retenues sur les 309 variables.</a:t>
            </a:r>
            <a:endParaRPr/>
          </a:p>
        </p:txBody>
      </p:sp>
      <p:sp>
        <p:nvSpPr>
          <p:cNvPr id="292" name="Google Shape;292;g2154537ae3c_0_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93" name="Google Shape;293;g2154537ae3c_0_100"/>
          <p:cNvSpPr txBox="1"/>
          <p:nvPr>
            <p:ph type="title"/>
          </p:nvPr>
        </p:nvSpPr>
        <p:spPr>
          <a:xfrm>
            <a:off x="311700" y="445025"/>
            <a:ext cx="8520600" cy="911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3 : Gain d’information sur l’ensemble des données</a:t>
            </a:r>
            <a:endParaRPr/>
          </a:p>
        </p:txBody>
      </p:sp>
      <p:sp>
        <p:nvSpPr>
          <p:cNvPr id="294" name="Google Shape;294;g2154537ae3c_0_100"/>
          <p:cNvSpPr txBox="1"/>
          <p:nvPr/>
        </p:nvSpPr>
        <p:spPr>
          <a:xfrm>
            <a:off x="347100" y="3464375"/>
            <a:ext cx="978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Dataset</a:t>
            </a:r>
            <a:endParaRPr b="0" i="0" sz="1800" u="none" cap="none" strike="noStrike">
              <a:solidFill>
                <a:schemeClr val="accent3"/>
              </a:solidFill>
              <a:latin typeface="Proxima Nova"/>
              <a:ea typeface="Proxima Nova"/>
              <a:cs typeface="Proxima Nova"/>
              <a:sym typeface="Proxima Nova"/>
            </a:endParaRPr>
          </a:p>
        </p:txBody>
      </p:sp>
      <p:sp>
        <p:nvSpPr>
          <p:cNvPr id="295" name="Google Shape;295;g2154537ae3c_0_100"/>
          <p:cNvSpPr txBox="1"/>
          <p:nvPr/>
        </p:nvSpPr>
        <p:spPr>
          <a:xfrm>
            <a:off x="2081213" y="2905600"/>
            <a:ext cx="1383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IG avec KWH</a:t>
            </a:r>
            <a:endParaRPr b="0" i="0" sz="1800" u="none" cap="none" strike="noStrike">
              <a:solidFill>
                <a:schemeClr val="accent3"/>
              </a:solidFill>
              <a:latin typeface="Proxima Nova"/>
              <a:ea typeface="Proxima Nova"/>
              <a:cs typeface="Proxima Nova"/>
              <a:sym typeface="Proxima Nova"/>
            </a:endParaRPr>
          </a:p>
        </p:txBody>
      </p:sp>
      <p:sp>
        <p:nvSpPr>
          <p:cNvPr id="296" name="Google Shape;296;g2154537ae3c_0_100"/>
          <p:cNvSpPr txBox="1"/>
          <p:nvPr/>
        </p:nvSpPr>
        <p:spPr>
          <a:xfrm>
            <a:off x="2081288" y="3916225"/>
            <a:ext cx="1383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IG avec DOLLAREL</a:t>
            </a:r>
            <a:endParaRPr b="0" i="0" sz="1800" u="none" cap="none" strike="noStrike">
              <a:solidFill>
                <a:schemeClr val="accent3"/>
              </a:solidFill>
              <a:latin typeface="Proxima Nova"/>
              <a:ea typeface="Proxima Nova"/>
              <a:cs typeface="Proxima Nova"/>
              <a:sym typeface="Proxima Nova"/>
            </a:endParaRPr>
          </a:p>
        </p:txBody>
      </p:sp>
      <p:sp>
        <p:nvSpPr>
          <p:cNvPr id="297" name="Google Shape;297;g2154537ae3c_0_100"/>
          <p:cNvSpPr txBox="1"/>
          <p:nvPr/>
        </p:nvSpPr>
        <p:spPr>
          <a:xfrm>
            <a:off x="4138875" y="2905600"/>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Sélection des features</a:t>
            </a:r>
            <a:endParaRPr b="0" i="0" sz="1800" u="none" cap="none" strike="noStrike">
              <a:solidFill>
                <a:schemeClr val="accent3"/>
              </a:solidFill>
              <a:latin typeface="Proxima Nova"/>
              <a:ea typeface="Proxima Nova"/>
              <a:cs typeface="Proxima Nova"/>
              <a:sym typeface="Proxima Nova"/>
            </a:endParaRPr>
          </a:p>
        </p:txBody>
      </p:sp>
      <p:sp>
        <p:nvSpPr>
          <p:cNvPr id="298" name="Google Shape;298;g2154537ae3c_0_100"/>
          <p:cNvSpPr txBox="1"/>
          <p:nvPr/>
        </p:nvSpPr>
        <p:spPr>
          <a:xfrm>
            <a:off x="4138950" y="3916225"/>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Sélection des features</a:t>
            </a:r>
            <a:endParaRPr b="0" i="0" sz="1800" u="none" cap="none" strike="noStrike">
              <a:solidFill>
                <a:schemeClr val="accent3"/>
              </a:solidFill>
              <a:latin typeface="Proxima Nova"/>
              <a:ea typeface="Proxima Nova"/>
              <a:cs typeface="Proxima Nova"/>
              <a:sym typeface="Proxima Nova"/>
            </a:endParaRPr>
          </a:p>
        </p:txBody>
      </p:sp>
      <p:sp>
        <p:nvSpPr>
          <p:cNvPr id="299" name="Google Shape;299;g2154537ae3c_0_100"/>
          <p:cNvSpPr txBox="1"/>
          <p:nvPr/>
        </p:nvSpPr>
        <p:spPr>
          <a:xfrm>
            <a:off x="6646450" y="3464375"/>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Intersection des variables</a:t>
            </a:r>
            <a:endParaRPr b="0" i="0" sz="1800" u="none" cap="none" strike="noStrike">
              <a:solidFill>
                <a:schemeClr val="accent3"/>
              </a:solidFill>
              <a:latin typeface="Proxima Nova"/>
              <a:ea typeface="Proxima Nova"/>
              <a:cs typeface="Proxima Nova"/>
              <a:sym typeface="Proxima Nova"/>
            </a:endParaRPr>
          </a:p>
        </p:txBody>
      </p:sp>
      <p:sp>
        <p:nvSpPr>
          <p:cNvPr id="300" name="Google Shape;300;g2154537ae3c_0_100"/>
          <p:cNvSpPr/>
          <p:nvPr/>
        </p:nvSpPr>
        <p:spPr>
          <a:xfrm>
            <a:off x="3518400" y="3187075"/>
            <a:ext cx="506400" cy="33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01" name="Google Shape;301;g2154537ae3c_0_100"/>
          <p:cNvSpPr/>
          <p:nvPr/>
        </p:nvSpPr>
        <p:spPr>
          <a:xfrm>
            <a:off x="3518400" y="4120075"/>
            <a:ext cx="506400" cy="33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02" name="Google Shape;302;g2154537ae3c_0_100"/>
          <p:cNvSpPr/>
          <p:nvPr/>
        </p:nvSpPr>
        <p:spPr>
          <a:xfrm rot="1496463">
            <a:off x="1473010" y="4007205"/>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03" name="Google Shape;303;g2154537ae3c_0_100"/>
          <p:cNvSpPr/>
          <p:nvPr/>
        </p:nvSpPr>
        <p:spPr>
          <a:xfrm rot="-1487362">
            <a:off x="1472985" y="3187069"/>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04" name="Google Shape;304;g2154537ae3c_0_100"/>
          <p:cNvSpPr/>
          <p:nvPr/>
        </p:nvSpPr>
        <p:spPr>
          <a:xfrm rot="1496463">
            <a:off x="5863885" y="3187005"/>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05" name="Google Shape;305;g2154537ae3c_0_100"/>
          <p:cNvSpPr/>
          <p:nvPr/>
        </p:nvSpPr>
        <p:spPr>
          <a:xfrm rot="-1487362">
            <a:off x="5863860" y="4007269"/>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ed149f3567_0_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11" name="Google Shape;311;g2ed149f3567_0_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Méthode 3 : Résultats (exemples de quelques variables)</a:t>
            </a:r>
            <a:endParaRPr/>
          </a:p>
        </p:txBody>
      </p:sp>
      <p:pic>
        <p:nvPicPr>
          <p:cNvPr id="312" name="Google Shape;312;g2ed149f3567_0_13"/>
          <p:cNvPicPr preferRelativeResize="0"/>
          <p:nvPr/>
        </p:nvPicPr>
        <p:blipFill rotWithShape="1">
          <a:blip r:embed="rId3">
            <a:alphaModFix/>
          </a:blip>
          <a:srcRect b="0" l="0" r="0" t="0"/>
          <a:stretch/>
        </p:blipFill>
        <p:spPr>
          <a:xfrm>
            <a:off x="2766400" y="1017725"/>
            <a:ext cx="3611200" cy="3945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e7c876f138_0_82"/>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Présentation du dataset</a:t>
            </a:r>
            <a:endParaRPr/>
          </a:p>
        </p:txBody>
      </p:sp>
      <p:sp>
        <p:nvSpPr>
          <p:cNvPr id="75" name="Google Shape;75;g2e7c876f138_0_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154537ae3c_0_141"/>
          <p:cNvSpPr txBox="1"/>
          <p:nvPr>
            <p:ph idx="1" type="body"/>
          </p:nvPr>
        </p:nvSpPr>
        <p:spPr>
          <a:xfrm>
            <a:off x="311700" y="1435625"/>
            <a:ext cx="8520600" cy="3133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a:t>Comme indiqué précédemment, les données d’origine sont catégorisées.</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fr"/>
              <a:t>La méthode du coude a donc été appliqué dans chaque catégorie</a:t>
            </a:r>
            <a:endParaRPr/>
          </a:p>
        </p:txBody>
      </p:sp>
      <p:sp>
        <p:nvSpPr>
          <p:cNvPr id="318" name="Google Shape;318;g2154537ae3c_0_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19" name="Google Shape;319;g2154537ae3c_0_141"/>
          <p:cNvSpPr txBox="1"/>
          <p:nvPr>
            <p:ph type="title"/>
          </p:nvPr>
        </p:nvSpPr>
        <p:spPr>
          <a:xfrm>
            <a:off x="311700" y="445025"/>
            <a:ext cx="8520600" cy="990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4 : Gain d’information sur les données catégorisées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154537ae3c_0_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25" name="Google Shape;325;g2154537ae3c_0_148"/>
          <p:cNvSpPr txBox="1"/>
          <p:nvPr>
            <p:ph type="title"/>
          </p:nvPr>
        </p:nvSpPr>
        <p:spPr>
          <a:xfrm>
            <a:off x="311700" y="445025"/>
            <a:ext cx="8520600" cy="990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Méthode 4 : Résultats</a:t>
            </a:r>
            <a:endParaRPr/>
          </a:p>
        </p:txBody>
      </p:sp>
      <p:pic>
        <p:nvPicPr>
          <p:cNvPr id="326" name="Google Shape;326;g2154537ae3c_0_148"/>
          <p:cNvPicPr preferRelativeResize="0"/>
          <p:nvPr/>
        </p:nvPicPr>
        <p:blipFill>
          <a:blip r:embed="rId3">
            <a:alphaModFix/>
          </a:blip>
          <a:stretch>
            <a:fillRect/>
          </a:stretch>
        </p:blipFill>
        <p:spPr>
          <a:xfrm>
            <a:off x="2516275" y="1174825"/>
            <a:ext cx="4111440" cy="3403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edca2d3da6_0_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a:t>L'intersection des quatre méthodes a révélé </a:t>
            </a:r>
            <a:r>
              <a:rPr b="1" lang="fr"/>
              <a:t>17 </a:t>
            </a:r>
            <a:r>
              <a:rPr b="1" lang="fr"/>
              <a:t>variables</a:t>
            </a:r>
            <a:r>
              <a:rPr lang="fr"/>
              <a:t>, parmi les 206 variables d'origine, qui influencent le plus la consommation d'énergie.</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fr"/>
              <a:t>Parmi celles-ci, </a:t>
            </a:r>
            <a:r>
              <a:rPr b="1" lang="fr"/>
              <a:t>9 </a:t>
            </a:r>
            <a:r>
              <a:rPr b="1" lang="fr"/>
              <a:t>sont issues des 65 variables comportementales</a:t>
            </a:r>
            <a:r>
              <a:rPr lang="fr"/>
              <a:t>.</a:t>
            </a:r>
            <a:endParaRPr/>
          </a:p>
        </p:txBody>
      </p:sp>
      <p:sp>
        <p:nvSpPr>
          <p:cNvPr id="332" name="Google Shape;332;g2edca2d3da6_0_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33" name="Google Shape;333;g2edca2d3da6_0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Intersection des 4 méthodes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Intersection des 4 méthodes</a:t>
            </a:r>
            <a:endParaRPr/>
          </a:p>
        </p:txBody>
      </p:sp>
      <p:sp>
        <p:nvSpPr>
          <p:cNvPr id="339" name="Google Shape;3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40" name="Google Shape;340;p8"/>
          <p:cNvPicPr preferRelativeResize="0"/>
          <p:nvPr/>
        </p:nvPicPr>
        <p:blipFill>
          <a:blip r:embed="rId3">
            <a:alphaModFix/>
          </a:blip>
          <a:stretch>
            <a:fillRect/>
          </a:stretch>
        </p:blipFill>
        <p:spPr>
          <a:xfrm>
            <a:off x="2332488" y="1017725"/>
            <a:ext cx="4479032"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9"/>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Clustering</a:t>
            </a:r>
            <a:endParaRPr/>
          </a:p>
        </p:txBody>
      </p:sp>
      <p:sp>
        <p:nvSpPr>
          <p:cNvPr id="346" name="Google Shape;34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ed149f3567_0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Normalisation des données</a:t>
            </a:r>
            <a:endParaRPr/>
          </a:p>
        </p:txBody>
      </p:sp>
      <p:sp>
        <p:nvSpPr>
          <p:cNvPr id="352" name="Google Shape;352;g2ed149f3567_0_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fr"/>
              <a:t>Principe de la normalisation</a:t>
            </a:r>
            <a:endParaRPr b="1"/>
          </a:p>
          <a:p>
            <a:pPr indent="0" lvl="0" marL="0" rtl="0" algn="l">
              <a:lnSpc>
                <a:spcPct val="115000"/>
              </a:lnSpc>
              <a:spcBef>
                <a:spcPts val="0"/>
              </a:spcBef>
              <a:spcAft>
                <a:spcPts val="0"/>
              </a:spcAft>
              <a:buSzPts val="1800"/>
              <a:buNone/>
            </a:pPr>
            <a:r>
              <a:rPr lang="fr"/>
              <a:t>Les caractéristiques des données peuvent avoir des échelles différentes.</a:t>
            </a:r>
            <a:endParaRPr/>
          </a:p>
          <a:p>
            <a:pPr indent="0" lvl="0" marL="0" rtl="0" algn="l">
              <a:lnSpc>
                <a:spcPct val="115000"/>
              </a:lnSpc>
              <a:spcBef>
                <a:spcPts val="0"/>
              </a:spcBef>
              <a:spcAft>
                <a:spcPts val="0"/>
              </a:spcAft>
              <a:buSzPts val="1800"/>
              <a:buNone/>
            </a:pPr>
            <a:r>
              <a:rPr lang="fr"/>
              <a:t>Normaliser les données place toutes les caractéristiques sur une échelle commune, généralement avec une moyenne de 0 et un écart type de 1.</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b="1" lang="fr"/>
              <a:t>StandardScaler </a:t>
            </a:r>
            <a:endParaRPr b="1"/>
          </a:p>
          <a:p>
            <a:pPr indent="0" lvl="0" marL="0" rtl="0" algn="l">
              <a:lnSpc>
                <a:spcPct val="115000"/>
              </a:lnSpc>
              <a:spcBef>
                <a:spcPts val="0"/>
              </a:spcBef>
              <a:spcAft>
                <a:spcPts val="0"/>
              </a:spcAft>
              <a:buSzPts val="1800"/>
              <a:buNone/>
            </a:pPr>
            <a:r>
              <a:rPr lang="fr"/>
              <a:t>Une méthode de normalisation qui transforme les données en leur soustrayant la moyenne et en les divisant par l'écart type.</a:t>
            </a:r>
            <a:endParaRPr/>
          </a:p>
        </p:txBody>
      </p:sp>
      <p:sp>
        <p:nvSpPr>
          <p:cNvPr id="353" name="Google Shape;353;g2ed149f3567_0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354" name="Google Shape;354;g2ed149f3567_0_24"/>
          <p:cNvPicPr preferRelativeResize="0"/>
          <p:nvPr/>
        </p:nvPicPr>
        <p:blipFill rotWithShape="1">
          <a:blip r:embed="rId3">
            <a:alphaModFix/>
          </a:blip>
          <a:srcRect b="0" l="0" r="0" t="0"/>
          <a:stretch/>
        </p:blipFill>
        <p:spPr>
          <a:xfrm>
            <a:off x="3791438" y="3832300"/>
            <a:ext cx="1561132" cy="830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0"/>
          <p:cNvSpPr txBox="1"/>
          <p:nvPr>
            <p:ph type="title"/>
          </p:nvPr>
        </p:nvSpPr>
        <p:spPr>
          <a:xfrm>
            <a:off x="311700" y="1451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elbow method</a:t>
            </a:r>
            <a:endParaRPr/>
          </a:p>
        </p:txBody>
      </p:sp>
      <p:sp>
        <p:nvSpPr>
          <p:cNvPr id="360" name="Google Shape;360;p10"/>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sp>
        <p:nvSpPr>
          <p:cNvPr id="361" name="Google Shape;36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62" name="Google Shape;362;p10"/>
          <p:cNvPicPr preferRelativeResize="0"/>
          <p:nvPr/>
        </p:nvPicPr>
        <p:blipFill>
          <a:blip r:embed="rId3">
            <a:alphaModFix/>
          </a:blip>
          <a:stretch>
            <a:fillRect/>
          </a:stretch>
        </p:blipFill>
        <p:spPr>
          <a:xfrm>
            <a:off x="1916850" y="794175"/>
            <a:ext cx="5310288" cy="3869050"/>
          </a:xfrm>
          <a:prstGeom prst="rect">
            <a:avLst/>
          </a:prstGeom>
          <a:noFill/>
          <a:ln>
            <a:noFill/>
          </a:ln>
        </p:spPr>
      </p:pic>
      <p:sp>
        <p:nvSpPr>
          <p:cNvPr id="363" name="Google Shape;363;p10"/>
          <p:cNvSpPr/>
          <p:nvPr/>
        </p:nvSpPr>
        <p:spPr>
          <a:xfrm>
            <a:off x="3003050" y="209770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silhouette score</a:t>
            </a:r>
            <a:endParaRPr/>
          </a:p>
          <a:p>
            <a:pPr indent="0" lvl="0" marL="0" rtl="0" algn="l">
              <a:lnSpc>
                <a:spcPct val="100000"/>
              </a:lnSpc>
              <a:spcBef>
                <a:spcPts val="0"/>
              </a:spcBef>
              <a:spcAft>
                <a:spcPts val="0"/>
              </a:spcAft>
              <a:buSzPct val="111111"/>
              <a:buNone/>
            </a:pPr>
            <a:r>
              <a:t/>
            </a:r>
            <a:endParaRPr/>
          </a:p>
        </p:txBody>
      </p:sp>
      <p:sp>
        <p:nvSpPr>
          <p:cNvPr id="369" name="Google Shape;369;p11"/>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sp>
        <p:nvSpPr>
          <p:cNvPr id="370" name="Google Shape;37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71" name="Google Shape;371;p11"/>
          <p:cNvPicPr preferRelativeResize="0"/>
          <p:nvPr/>
        </p:nvPicPr>
        <p:blipFill>
          <a:blip r:embed="rId3">
            <a:alphaModFix/>
          </a:blip>
          <a:stretch>
            <a:fillRect/>
          </a:stretch>
        </p:blipFill>
        <p:spPr>
          <a:xfrm>
            <a:off x="2272850" y="1095575"/>
            <a:ext cx="4598299" cy="3567649"/>
          </a:xfrm>
          <a:prstGeom prst="rect">
            <a:avLst/>
          </a:prstGeom>
          <a:noFill/>
          <a:ln>
            <a:noFill/>
          </a:ln>
        </p:spPr>
      </p:pic>
      <p:sp>
        <p:nvSpPr>
          <p:cNvPr id="372" name="Google Shape;372;p11"/>
          <p:cNvSpPr/>
          <p:nvPr/>
        </p:nvSpPr>
        <p:spPr>
          <a:xfrm>
            <a:off x="2812750" y="127670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e9ad958695_0_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Détermination du nombre de clusters : Index de Davies-Bouldin</a:t>
            </a:r>
            <a:endParaRPr/>
          </a:p>
        </p:txBody>
      </p:sp>
      <p:sp>
        <p:nvSpPr>
          <p:cNvPr id="378" name="Google Shape;378;g2e9ad958695_0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79" name="Google Shape;379;g2e9ad958695_0_54"/>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pic>
        <p:nvPicPr>
          <p:cNvPr id="380" name="Google Shape;380;g2e9ad958695_0_54"/>
          <p:cNvPicPr preferRelativeResize="0"/>
          <p:nvPr/>
        </p:nvPicPr>
        <p:blipFill>
          <a:blip r:embed="rId3">
            <a:alphaModFix/>
          </a:blip>
          <a:stretch>
            <a:fillRect/>
          </a:stretch>
        </p:blipFill>
        <p:spPr>
          <a:xfrm>
            <a:off x="2392475" y="1405025"/>
            <a:ext cx="4359050" cy="3258200"/>
          </a:xfrm>
          <a:prstGeom prst="rect">
            <a:avLst/>
          </a:prstGeom>
          <a:noFill/>
          <a:ln>
            <a:noFill/>
          </a:ln>
        </p:spPr>
      </p:pic>
      <p:sp>
        <p:nvSpPr>
          <p:cNvPr id="381" name="Google Shape;381;g2e9ad958695_0_54"/>
          <p:cNvSpPr/>
          <p:nvPr/>
        </p:nvSpPr>
        <p:spPr>
          <a:xfrm>
            <a:off x="2856250" y="390827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e9ad958695_0_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Calinski-Harabasz</a:t>
            </a:r>
            <a:endParaRPr/>
          </a:p>
        </p:txBody>
      </p:sp>
      <p:sp>
        <p:nvSpPr>
          <p:cNvPr id="387" name="Google Shape;387;g2e9ad958695_0_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388" name="Google Shape;388;g2e9ad958695_0_65"/>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pic>
        <p:nvPicPr>
          <p:cNvPr id="389" name="Google Shape;389;g2e9ad958695_0_65"/>
          <p:cNvPicPr preferRelativeResize="0"/>
          <p:nvPr/>
        </p:nvPicPr>
        <p:blipFill>
          <a:blip r:embed="rId3">
            <a:alphaModFix/>
          </a:blip>
          <a:stretch>
            <a:fillRect/>
          </a:stretch>
        </p:blipFill>
        <p:spPr>
          <a:xfrm>
            <a:off x="1859200" y="1403900"/>
            <a:ext cx="5425600" cy="3359299"/>
          </a:xfrm>
          <a:prstGeom prst="rect">
            <a:avLst/>
          </a:prstGeom>
          <a:noFill/>
          <a:ln>
            <a:noFill/>
          </a:ln>
        </p:spPr>
      </p:pic>
      <p:sp>
        <p:nvSpPr>
          <p:cNvPr id="390" name="Google Shape;390;g2e9ad958695_0_65"/>
          <p:cNvSpPr/>
          <p:nvPr/>
        </p:nvSpPr>
        <p:spPr>
          <a:xfrm>
            <a:off x="2339725" y="153770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e7c876f138_0_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RECS 2020</a:t>
            </a:r>
            <a:endParaRPr/>
          </a:p>
        </p:txBody>
      </p:sp>
      <p:sp>
        <p:nvSpPr>
          <p:cNvPr id="81" name="Google Shape;81;g2e7c876f138_0_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fr"/>
              <a:t>Qu'est-ce que le RECS 2020 ?</a:t>
            </a:r>
            <a:endParaRPr b="1"/>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Description : Le RECS (Residential Energy Consumption Survey) est une enquête menée par l'Energy Information Administration (EIA) des États-Unis pour collecter des données sur la consommation d'énergie des ménages.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Objectif : Comprendre les habitudes de consommation d'énergie et les caractéristiques des ménages américains.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Période : Données collectées en 2020.</a:t>
            </a:r>
            <a:endParaRPr/>
          </a:p>
          <a:p>
            <a:pPr indent="0" lvl="0" marL="0" rtl="0" algn="l">
              <a:lnSpc>
                <a:spcPct val="115000"/>
              </a:lnSpc>
              <a:spcBef>
                <a:spcPts val="0"/>
              </a:spcBef>
              <a:spcAft>
                <a:spcPts val="0"/>
              </a:spcAft>
              <a:buSzPts val="1800"/>
              <a:buNone/>
            </a:pPr>
            <a:r>
              <a:t/>
            </a:r>
            <a:endParaRPr/>
          </a:p>
        </p:txBody>
      </p:sp>
      <p:sp>
        <p:nvSpPr>
          <p:cNvPr id="82" name="Google Shape;82;g2e7c876f138_0_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edca2d3da6_0_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96" name="Google Shape;396;g2edca2d3da6_0_43"/>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2 clusters</a:t>
            </a:r>
            <a:endParaRPr b="1"/>
          </a:p>
        </p:txBody>
      </p:sp>
      <p:sp>
        <p:nvSpPr>
          <p:cNvPr id="397" name="Google Shape;397;g2edca2d3da6_0_43"/>
          <p:cNvSpPr txBox="1"/>
          <p:nvPr/>
        </p:nvSpPr>
        <p:spPr>
          <a:xfrm>
            <a:off x="214400" y="4462025"/>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88 631.58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154 332.79</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398" name="Google Shape;398;g2edca2d3da6_0_43"/>
          <p:cNvSpPr txBox="1"/>
          <p:nvPr/>
        </p:nvSpPr>
        <p:spPr>
          <a:xfrm>
            <a:off x="2337200" y="4581575"/>
            <a:ext cx="2122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242 964.37</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pic>
        <p:nvPicPr>
          <p:cNvPr id="399" name="Google Shape;399;g2edca2d3da6_0_43"/>
          <p:cNvPicPr preferRelativeResize="0"/>
          <p:nvPr/>
        </p:nvPicPr>
        <p:blipFill>
          <a:blip r:embed="rId3">
            <a:alphaModFix/>
          </a:blip>
          <a:stretch>
            <a:fillRect/>
          </a:stretch>
        </p:blipFill>
        <p:spPr>
          <a:xfrm>
            <a:off x="427400" y="1716600"/>
            <a:ext cx="4032590" cy="2484774"/>
          </a:xfrm>
          <a:prstGeom prst="rect">
            <a:avLst/>
          </a:prstGeom>
          <a:noFill/>
          <a:ln>
            <a:noFill/>
          </a:ln>
        </p:spPr>
      </p:pic>
      <p:pic>
        <p:nvPicPr>
          <p:cNvPr id="400" name="Google Shape;400;g2edca2d3da6_0_43"/>
          <p:cNvPicPr preferRelativeResize="0"/>
          <p:nvPr/>
        </p:nvPicPr>
        <p:blipFill>
          <a:blip r:embed="rId4">
            <a:alphaModFix/>
          </a:blip>
          <a:stretch>
            <a:fillRect/>
          </a:stretch>
        </p:blipFill>
        <p:spPr>
          <a:xfrm>
            <a:off x="4840750" y="1559550"/>
            <a:ext cx="3794287" cy="29024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edca2d3da6_0_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406" name="Google Shape;406;g2edca2d3da6_0_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07" name="Google Shape;407;g2edca2d3da6_0_59"/>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408" name="Google Shape;408;g2edca2d3da6_0_59"/>
          <p:cNvPicPr preferRelativeResize="0"/>
          <p:nvPr/>
        </p:nvPicPr>
        <p:blipFill>
          <a:blip r:embed="rId3">
            <a:alphaModFix/>
          </a:blip>
          <a:stretch>
            <a:fillRect/>
          </a:stretch>
        </p:blipFill>
        <p:spPr>
          <a:xfrm>
            <a:off x="2673650" y="1017725"/>
            <a:ext cx="3796689"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edca2d3da6_0_3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14" name="Google Shape;414;g2edca2d3da6_0_3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415" name="Google Shape;415;g2edca2d3da6_0_3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vivant dans des </a:t>
            </a:r>
            <a:r>
              <a:rPr b="1" lang="fr"/>
              <a:t>logements plus petits</a:t>
            </a:r>
            <a:r>
              <a:rPr lang="fr"/>
              <a:t>, avec un</a:t>
            </a:r>
            <a:r>
              <a:rPr b="1" lang="fr"/>
              <a:t> revenu plus faible</a:t>
            </a:r>
            <a:r>
              <a:rPr lang="fr"/>
              <a:t>, possédant et </a:t>
            </a:r>
            <a:r>
              <a:rPr b="1" lang="fr"/>
              <a:t>utilisant moins</a:t>
            </a:r>
            <a:r>
              <a:rPr lang="fr"/>
              <a:t> les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vivant dans de </a:t>
            </a:r>
            <a:r>
              <a:rPr b="1" lang="fr"/>
              <a:t>grands logements</a:t>
            </a:r>
            <a:r>
              <a:rPr lang="fr"/>
              <a:t>, avec un </a:t>
            </a:r>
            <a:r>
              <a:rPr b="1" lang="fr"/>
              <a:t>revenu élevé</a:t>
            </a:r>
            <a:r>
              <a:rPr lang="fr"/>
              <a:t>, </a:t>
            </a:r>
            <a:r>
              <a:rPr b="1" lang="fr"/>
              <a:t>utilisant beaucoup</a:t>
            </a:r>
            <a:r>
              <a:rPr lang="fr"/>
              <a:t> plus les appareils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1576714ffa_0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21" name="Google Shape;421;g21576714ffa_0_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422" name="Google Shape;422;g21576714ffa_0_54"/>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423" name="Google Shape;423;g21576714ffa_0_54"/>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424" name="Google Shape;424;g21576714ffa_0_54"/>
          <p:cNvPicPr preferRelativeResize="0"/>
          <p:nvPr/>
        </p:nvPicPr>
        <p:blipFill>
          <a:blip r:embed="rId3">
            <a:alphaModFix/>
          </a:blip>
          <a:stretch>
            <a:fillRect/>
          </a:stretch>
        </p:blipFill>
        <p:spPr>
          <a:xfrm>
            <a:off x="1575300" y="1573675"/>
            <a:ext cx="5993400" cy="1606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21576714ffa_0_6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430" name="Google Shape;430;g21576714ffa_0_63"/>
          <p:cNvSpPr txBox="1"/>
          <p:nvPr>
            <p:ph idx="12" type="sldNum"/>
          </p:nvPr>
        </p:nvSpPr>
        <p:spPr>
          <a:xfrm>
            <a:off x="859530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31" name="Google Shape;431;g21576714ffa_0_63"/>
          <p:cNvSpPr txBox="1"/>
          <p:nvPr/>
        </p:nvSpPr>
        <p:spPr>
          <a:xfrm>
            <a:off x="6314275" y="572700"/>
            <a:ext cx="2647500" cy="43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accent3"/>
                </a:solidFill>
                <a:latin typeface="Proxima Nova"/>
                <a:ea typeface="Proxima Nova"/>
                <a:cs typeface="Proxima Nova"/>
                <a:sym typeface="Proxima Nova"/>
              </a:rPr>
              <a:t>Conclusions possibles : </a:t>
            </a:r>
            <a:endParaRPr b="1" i="0" sz="1400" u="none" cap="none" strike="noStrike">
              <a:solidFill>
                <a:schemeClr val="accent3"/>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rgbClr val="4A86E8"/>
              </a:buClr>
              <a:buSzPts val="1400"/>
              <a:buFont typeface="Proxima Nova"/>
              <a:buChar char="●"/>
            </a:pPr>
            <a:r>
              <a:rPr b="0" i="0" lang="fr" sz="1400" u="none" cap="none" strike="noStrike">
                <a:solidFill>
                  <a:srgbClr val="4A86E8"/>
                </a:solidFill>
                <a:latin typeface="Proxima Nova"/>
                <a:ea typeface="Proxima Nova"/>
                <a:cs typeface="Proxima Nova"/>
                <a:sym typeface="Proxima Nova"/>
              </a:rPr>
              <a:t>Les principaux facteurs de consommation d’énergie du cluster 1 sont la piscine et </a:t>
            </a:r>
            <a:r>
              <a:rPr lang="fr">
                <a:solidFill>
                  <a:srgbClr val="4A86E8"/>
                </a:solidFill>
                <a:latin typeface="Proxima Nova"/>
                <a:ea typeface="Proxima Nova"/>
                <a:cs typeface="Proxima Nova"/>
                <a:sym typeface="Proxima Nova"/>
              </a:rPr>
              <a:t>la télévision </a:t>
            </a:r>
            <a:r>
              <a:rPr b="0" i="0" lang="fr" sz="1400" u="none" cap="none" strike="noStrike">
                <a:solidFill>
                  <a:srgbClr val="4A86E8"/>
                </a:solidFill>
                <a:latin typeface="Proxima Nova"/>
                <a:ea typeface="Proxima Nova"/>
                <a:cs typeface="Proxima Nova"/>
                <a:sym typeface="Proxima Nova"/>
              </a:rPr>
              <a:t>(des loisirs)</a:t>
            </a:r>
            <a:endParaRPr b="0" i="0" sz="1400" u="none" cap="none" strike="noStrike">
              <a:solidFill>
                <a:srgbClr val="6AA84F"/>
              </a:solidFill>
              <a:latin typeface="Proxima Nova"/>
              <a:ea typeface="Proxima Nova"/>
              <a:cs typeface="Proxima Nova"/>
              <a:sym typeface="Proxima Nov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AA84F"/>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rgbClr val="CC0000"/>
              </a:buClr>
              <a:buSzPts val="1400"/>
              <a:buFont typeface="Proxima Nova"/>
              <a:buChar char="●"/>
            </a:pPr>
            <a:r>
              <a:rPr b="0" i="0" lang="fr" sz="1400" u="none" cap="none" strike="noStrike">
                <a:solidFill>
                  <a:srgbClr val="CC0000"/>
                </a:solidFill>
                <a:latin typeface="Proxima Nova"/>
                <a:ea typeface="Proxima Nova"/>
                <a:cs typeface="Proxima Nova"/>
                <a:sym typeface="Proxima Nova"/>
              </a:rPr>
              <a:t>Les principaux facteurs de consommation d’énergie du cluster 0 sont l’électroménager (besoins essentiels d’un logement)</a:t>
            </a:r>
            <a:endParaRPr b="0" i="0" sz="1400" u="none" cap="none" strike="noStrike">
              <a:solidFill>
                <a:srgbClr val="CC0000"/>
              </a:solidFill>
              <a:latin typeface="Proxima Nova"/>
              <a:ea typeface="Proxima Nova"/>
              <a:cs typeface="Proxima Nova"/>
              <a:sym typeface="Proxima Nova"/>
            </a:endParaRPr>
          </a:p>
          <a:p>
            <a:pPr indent="0" lvl="0" marL="457200" marR="0" rtl="0" algn="l">
              <a:lnSpc>
                <a:spcPct val="100000"/>
              </a:lnSpc>
              <a:spcBef>
                <a:spcPts val="0"/>
              </a:spcBef>
              <a:spcAft>
                <a:spcPts val="0"/>
              </a:spcAft>
              <a:buNone/>
            </a:pPr>
            <a:r>
              <a:t/>
            </a:r>
            <a:endParaRPr>
              <a:solidFill>
                <a:srgbClr val="CC0000"/>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rgbClr val="BF9000"/>
              </a:buClr>
              <a:buSzPts val="1400"/>
              <a:buFont typeface="Proxima Nova"/>
              <a:buChar char="●"/>
            </a:pPr>
            <a:r>
              <a:rPr lang="fr">
                <a:solidFill>
                  <a:srgbClr val="BF9000"/>
                </a:solidFill>
                <a:latin typeface="Proxima Nova"/>
                <a:ea typeface="Proxima Nova"/>
                <a:cs typeface="Proxima Nova"/>
                <a:sym typeface="Proxima Nova"/>
              </a:rPr>
              <a:t>L’utilisation des lumières ont une faible corrélation quel que soit le cluster</a:t>
            </a:r>
            <a:endParaRPr>
              <a:solidFill>
                <a:srgbClr val="BF9000"/>
              </a:solidFill>
              <a:latin typeface="Proxima Nova"/>
              <a:ea typeface="Proxima Nova"/>
              <a:cs typeface="Proxima Nova"/>
              <a:sym typeface="Proxima Nova"/>
            </a:endParaRPr>
          </a:p>
        </p:txBody>
      </p:sp>
      <p:pic>
        <p:nvPicPr>
          <p:cNvPr id="432" name="Google Shape;432;g21576714ffa_0_63"/>
          <p:cNvPicPr preferRelativeResize="0"/>
          <p:nvPr/>
        </p:nvPicPr>
        <p:blipFill>
          <a:blip r:embed="rId3">
            <a:alphaModFix/>
          </a:blip>
          <a:stretch>
            <a:fillRect/>
          </a:stretch>
        </p:blipFill>
        <p:spPr>
          <a:xfrm>
            <a:off x="145950" y="477775"/>
            <a:ext cx="6111300" cy="2270730"/>
          </a:xfrm>
          <a:prstGeom prst="rect">
            <a:avLst/>
          </a:prstGeom>
          <a:noFill/>
          <a:ln>
            <a:noFill/>
          </a:ln>
        </p:spPr>
      </p:pic>
      <p:pic>
        <p:nvPicPr>
          <p:cNvPr id="433" name="Google Shape;433;g21576714ffa_0_63"/>
          <p:cNvPicPr preferRelativeResize="0"/>
          <p:nvPr/>
        </p:nvPicPr>
        <p:blipFill>
          <a:blip r:embed="rId4">
            <a:alphaModFix/>
          </a:blip>
          <a:stretch>
            <a:fillRect/>
          </a:stretch>
        </p:blipFill>
        <p:spPr>
          <a:xfrm>
            <a:off x="145950" y="2748498"/>
            <a:ext cx="6111299" cy="2286102"/>
          </a:xfrm>
          <a:prstGeom prst="rect">
            <a:avLst/>
          </a:prstGeom>
          <a:noFill/>
          <a:ln>
            <a:noFill/>
          </a:ln>
        </p:spPr>
      </p:pic>
      <p:sp>
        <p:nvSpPr>
          <p:cNvPr id="434" name="Google Shape;434;g21576714ffa_0_63"/>
          <p:cNvSpPr/>
          <p:nvPr/>
        </p:nvSpPr>
        <p:spPr>
          <a:xfrm rot="2700000">
            <a:off x="508253" y="235325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35" name="Google Shape;435;g21576714ffa_0_63"/>
          <p:cNvSpPr/>
          <p:nvPr/>
        </p:nvSpPr>
        <p:spPr>
          <a:xfrm rot="2700000">
            <a:off x="829203" y="235325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36" name="Google Shape;436;g21576714ffa_0_63"/>
          <p:cNvSpPr/>
          <p:nvPr/>
        </p:nvSpPr>
        <p:spPr>
          <a:xfrm rot="2700000">
            <a:off x="492761" y="463622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37" name="Google Shape;437;g21576714ffa_0_63"/>
          <p:cNvSpPr/>
          <p:nvPr/>
        </p:nvSpPr>
        <p:spPr>
          <a:xfrm rot="2700000">
            <a:off x="813711" y="466712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38" name="Google Shape;438;g21576714ffa_0_63"/>
          <p:cNvSpPr/>
          <p:nvPr/>
        </p:nvSpPr>
        <p:spPr>
          <a:xfrm rot="2700000">
            <a:off x="4875711" y="2362650"/>
            <a:ext cx="196434" cy="447599"/>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39" name="Google Shape;439;g21576714ffa_0_63"/>
          <p:cNvSpPr/>
          <p:nvPr/>
        </p:nvSpPr>
        <p:spPr>
          <a:xfrm rot="2700000">
            <a:off x="5240136" y="2384550"/>
            <a:ext cx="196434" cy="447599"/>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40" name="Google Shape;440;g21576714ffa_0_63"/>
          <p:cNvSpPr/>
          <p:nvPr/>
        </p:nvSpPr>
        <p:spPr>
          <a:xfrm rot="2700000">
            <a:off x="5582836" y="2362650"/>
            <a:ext cx="196434" cy="447599"/>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41" name="Google Shape;441;g21576714ffa_0_63"/>
          <p:cNvSpPr/>
          <p:nvPr/>
        </p:nvSpPr>
        <p:spPr>
          <a:xfrm rot="2700000">
            <a:off x="4914261" y="4667125"/>
            <a:ext cx="196434" cy="447599"/>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42" name="Google Shape;442;g21576714ffa_0_63"/>
          <p:cNvSpPr/>
          <p:nvPr/>
        </p:nvSpPr>
        <p:spPr>
          <a:xfrm rot="2700000">
            <a:off x="5283711" y="4647900"/>
            <a:ext cx="196434" cy="447599"/>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43" name="Google Shape;443;g21576714ffa_0_63"/>
          <p:cNvSpPr/>
          <p:nvPr/>
        </p:nvSpPr>
        <p:spPr>
          <a:xfrm rot="2700000">
            <a:off x="5623999" y="4647900"/>
            <a:ext cx="196434" cy="447599"/>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44" name="Google Shape;444;g21576714ffa_0_63"/>
          <p:cNvSpPr/>
          <p:nvPr/>
        </p:nvSpPr>
        <p:spPr>
          <a:xfrm rot="2700000">
            <a:off x="2879478" y="4641528"/>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45" name="Google Shape;445;g21576714ffa_0_63"/>
          <p:cNvSpPr/>
          <p:nvPr/>
        </p:nvSpPr>
        <p:spPr>
          <a:xfrm rot="2700000">
            <a:off x="2553403" y="465320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46" name="Google Shape;446;g21576714ffa_0_63"/>
          <p:cNvSpPr/>
          <p:nvPr/>
        </p:nvSpPr>
        <p:spPr>
          <a:xfrm rot="2700000">
            <a:off x="4222961" y="236265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e9ad958695_0_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452" name="Google Shape;452;g2e9ad958695_0_76"/>
          <p:cNvSpPr txBox="1"/>
          <p:nvPr>
            <p:ph type="title"/>
          </p:nvPr>
        </p:nvSpPr>
        <p:spPr>
          <a:xfrm>
            <a:off x="311700" y="18260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K-Means</a:t>
            </a:r>
            <a:r>
              <a:rPr lang="fr"/>
              <a:t> et </a:t>
            </a:r>
            <a:r>
              <a:rPr b="1" lang="fr"/>
              <a:t>2 clusters</a:t>
            </a:r>
            <a:endParaRPr b="1"/>
          </a:p>
        </p:txBody>
      </p:sp>
      <p:sp>
        <p:nvSpPr>
          <p:cNvPr id="453" name="Google Shape;453;g2e9ad958695_0_76"/>
          <p:cNvSpPr txBox="1"/>
          <p:nvPr/>
        </p:nvSpPr>
        <p:spPr>
          <a:xfrm>
            <a:off x="311700" y="4357075"/>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274 515.16</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46 151.25</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454" name="Google Shape;454;g2e9ad958695_0_76"/>
          <p:cNvSpPr txBox="1"/>
          <p:nvPr/>
        </p:nvSpPr>
        <p:spPr>
          <a:xfrm>
            <a:off x="2434500" y="4476625"/>
            <a:ext cx="2122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320 666.41</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pic>
        <p:nvPicPr>
          <p:cNvPr id="455" name="Google Shape;455;g2e9ad958695_0_76"/>
          <p:cNvPicPr preferRelativeResize="0"/>
          <p:nvPr/>
        </p:nvPicPr>
        <p:blipFill>
          <a:blip r:embed="rId3">
            <a:alphaModFix/>
          </a:blip>
          <a:stretch>
            <a:fillRect/>
          </a:stretch>
        </p:blipFill>
        <p:spPr>
          <a:xfrm>
            <a:off x="190475" y="1376663"/>
            <a:ext cx="3957395" cy="2799575"/>
          </a:xfrm>
          <a:prstGeom prst="rect">
            <a:avLst/>
          </a:prstGeom>
          <a:noFill/>
          <a:ln>
            <a:noFill/>
          </a:ln>
        </p:spPr>
      </p:pic>
      <p:pic>
        <p:nvPicPr>
          <p:cNvPr id="456" name="Google Shape;456;g2e9ad958695_0_76"/>
          <p:cNvPicPr preferRelativeResize="0"/>
          <p:nvPr/>
        </p:nvPicPr>
        <p:blipFill>
          <a:blip r:embed="rId4">
            <a:alphaModFix/>
          </a:blip>
          <a:stretch>
            <a:fillRect/>
          </a:stretch>
        </p:blipFill>
        <p:spPr>
          <a:xfrm>
            <a:off x="4682525" y="1223588"/>
            <a:ext cx="4011788" cy="310571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edca2d3da6_0_1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462" name="Google Shape;462;g2edca2d3da6_0_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63" name="Google Shape;463;g2edca2d3da6_0_135"/>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464" name="Google Shape;464;g2edca2d3da6_0_135"/>
          <p:cNvPicPr preferRelativeResize="0"/>
          <p:nvPr/>
        </p:nvPicPr>
        <p:blipFill>
          <a:blip r:embed="rId3">
            <a:alphaModFix/>
          </a:blip>
          <a:stretch>
            <a:fillRect/>
          </a:stretch>
        </p:blipFill>
        <p:spPr>
          <a:xfrm>
            <a:off x="2669575" y="1017725"/>
            <a:ext cx="3804852" cy="38209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edca2d3da6_0_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70" name="Google Shape;470;g2edca2d3da6_0_1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471" name="Google Shape;471;g2edca2d3da6_0_1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vivant dans des </a:t>
            </a:r>
            <a:r>
              <a:rPr b="1" lang="fr"/>
              <a:t>logements plus petits</a:t>
            </a:r>
            <a:r>
              <a:rPr lang="fr"/>
              <a:t>, avec un</a:t>
            </a:r>
            <a:r>
              <a:rPr b="1" lang="fr"/>
              <a:t> revenu plus faible</a:t>
            </a:r>
            <a:r>
              <a:rPr lang="fr"/>
              <a:t>, possédant et </a:t>
            </a:r>
            <a:r>
              <a:rPr b="1" lang="fr"/>
              <a:t>utilisant moins</a:t>
            </a:r>
            <a:r>
              <a:rPr lang="fr"/>
              <a:t> les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vivant dans de </a:t>
            </a:r>
            <a:r>
              <a:rPr b="1" lang="fr"/>
              <a:t>grands logements</a:t>
            </a:r>
            <a:r>
              <a:rPr lang="fr"/>
              <a:t>, avec un </a:t>
            </a:r>
            <a:r>
              <a:rPr b="1" lang="fr"/>
              <a:t>revenu élevé</a:t>
            </a:r>
            <a:r>
              <a:rPr lang="fr"/>
              <a:t>, </a:t>
            </a:r>
            <a:r>
              <a:rPr b="1" lang="fr"/>
              <a:t>utilisant beaucoup</a:t>
            </a:r>
            <a:r>
              <a:rPr lang="fr"/>
              <a:t> plus les appareils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e9dc6b246e_0_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77" name="Google Shape;477;g2e9dc6b246e_0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478" name="Google Shape;478;g2e9dc6b246e_0_3"/>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479" name="Google Shape;479;g2e9dc6b246e_0_3"/>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480" name="Google Shape;480;g2e9dc6b246e_0_3"/>
          <p:cNvPicPr preferRelativeResize="0"/>
          <p:nvPr/>
        </p:nvPicPr>
        <p:blipFill>
          <a:blip r:embed="rId3">
            <a:alphaModFix/>
          </a:blip>
          <a:stretch>
            <a:fillRect/>
          </a:stretch>
        </p:blipFill>
        <p:spPr>
          <a:xfrm>
            <a:off x="1235450" y="1502325"/>
            <a:ext cx="6673100" cy="1845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edca2d3da6_0_150"/>
          <p:cNvSpPr txBox="1"/>
          <p:nvPr>
            <p:ph type="title"/>
          </p:nvPr>
        </p:nvSpPr>
        <p:spPr>
          <a:xfrm>
            <a:off x="311700" y="-2286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486" name="Google Shape;486;g2edca2d3da6_0_150"/>
          <p:cNvSpPr txBox="1"/>
          <p:nvPr>
            <p:ph idx="12" type="sldNum"/>
          </p:nvPr>
        </p:nvSpPr>
        <p:spPr>
          <a:xfrm>
            <a:off x="859530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87" name="Google Shape;487;g2edca2d3da6_0_150"/>
          <p:cNvSpPr txBox="1"/>
          <p:nvPr/>
        </p:nvSpPr>
        <p:spPr>
          <a:xfrm>
            <a:off x="6314275" y="572700"/>
            <a:ext cx="2647500" cy="435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accent3"/>
                </a:solidFill>
                <a:latin typeface="Proxima Nova"/>
                <a:ea typeface="Proxima Nova"/>
                <a:cs typeface="Proxima Nova"/>
                <a:sym typeface="Proxima Nova"/>
              </a:rPr>
              <a:t>Conclusions possibles : </a:t>
            </a:r>
            <a:endParaRPr b="1" i="0" sz="1400" u="none" cap="none" strike="noStrike">
              <a:solidFill>
                <a:schemeClr val="accent3"/>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rgbClr val="4A86E8"/>
              </a:buClr>
              <a:buSzPts val="1400"/>
              <a:buFont typeface="Proxima Nova"/>
              <a:buChar char="●"/>
            </a:pPr>
            <a:r>
              <a:rPr b="0" i="0" lang="fr" sz="1400" u="none" cap="none" strike="noStrike">
                <a:solidFill>
                  <a:srgbClr val="4A86E8"/>
                </a:solidFill>
                <a:latin typeface="Proxima Nova"/>
                <a:ea typeface="Proxima Nova"/>
                <a:cs typeface="Proxima Nova"/>
                <a:sym typeface="Proxima Nova"/>
              </a:rPr>
              <a:t>Les principaux facteurs de consommation d’énergie du cluster 1 est la piscine (un loisir)</a:t>
            </a:r>
            <a:endParaRPr b="0" i="0" sz="1400" u="none" cap="none" strike="noStrike">
              <a:solidFill>
                <a:srgbClr val="4A86E8"/>
              </a:solidFill>
              <a:latin typeface="Proxima Nova"/>
              <a:ea typeface="Proxima Nova"/>
              <a:cs typeface="Proxima Nova"/>
              <a:sym typeface="Proxima Nov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AA84F"/>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rgbClr val="CC0000"/>
              </a:buClr>
              <a:buSzPts val="1400"/>
              <a:buFont typeface="Proxima Nova"/>
              <a:buChar char="●"/>
            </a:pPr>
            <a:r>
              <a:rPr b="0" i="0" lang="fr" sz="1400" u="none" cap="none" strike="noStrike">
                <a:solidFill>
                  <a:srgbClr val="CC0000"/>
                </a:solidFill>
                <a:latin typeface="Proxima Nova"/>
                <a:ea typeface="Proxima Nova"/>
                <a:cs typeface="Proxima Nova"/>
                <a:sym typeface="Proxima Nova"/>
              </a:rPr>
              <a:t>Les principaux facteurs de consommation d’énergie du cluster 0 sont l’électroménager (besoins essentiels d’un logement)</a:t>
            </a:r>
            <a:endParaRPr b="0" i="0" sz="1400" u="none" cap="none" strike="noStrike">
              <a:solidFill>
                <a:srgbClr val="CC0000"/>
              </a:solidFill>
              <a:latin typeface="Proxima Nova"/>
              <a:ea typeface="Proxima Nova"/>
              <a:cs typeface="Proxima Nova"/>
              <a:sym typeface="Proxima Nov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0000"/>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rgbClr val="BF9000"/>
              </a:buClr>
              <a:buSzPts val="1400"/>
              <a:buFont typeface="Proxima Nova"/>
              <a:buChar char="●"/>
            </a:pPr>
            <a:r>
              <a:rPr b="0" i="0" lang="fr" sz="1400" u="none" cap="none" strike="noStrike">
                <a:solidFill>
                  <a:srgbClr val="BF9000"/>
                </a:solidFill>
                <a:latin typeface="Proxima Nova"/>
                <a:ea typeface="Proxima Nova"/>
                <a:cs typeface="Proxima Nova"/>
                <a:sym typeface="Proxima Nova"/>
              </a:rPr>
              <a:t>La consommation d’énergie des lumières a peu d’influence</a:t>
            </a:r>
            <a:endParaRPr b="0" i="0" sz="1400" u="none" cap="none" strike="noStrike">
              <a:solidFill>
                <a:srgbClr val="BF9000"/>
              </a:solidFill>
              <a:latin typeface="Proxima Nova"/>
              <a:ea typeface="Proxima Nova"/>
              <a:cs typeface="Proxima Nova"/>
              <a:sym typeface="Proxima Nova"/>
            </a:endParaRPr>
          </a:p>
        </p:txBody>
      </p:sp>
      <p:pic>
        <p:nvPicPr>
          <p:cNvPr id="488" name="Google Shape;488;g2edca2d3da6_0_150"/>
          <p:cNvPicPr preferRelativeResize="0"/>
          <p:nvPr/>
        </p:nvPicPr>
        <p:blipFill>
          <a:blip r:embed="rId3">
            <a:alphaModFix/>
          </a:blip>
          <a:stretch>
            <a:fillRect/>
          </a:stretch>
        </p:blipFill>
        <p:spPr>
          <a:xfrm>
            <a:off x="168725" y="370675"/>
            <a:ext cx="6111301" cy="2272350"/>
          </a:xfrm>
          <a:prstGeom prst="rect">
            <a:avLst/>
          </a:prstGeom>
          <a:noFill/>
          <a:ln>
            <a:noFill/>
          </a:ln>
        </p:spPr>
      </p:pic>
      <p:pic>
        <p:nvPicPr>
          <p:cNvPr id="489" name="Google Shape;489;g2edca2d3da6_0_150"/>
          <p:cNvPicPr preferRelativeResize="0"/>
          <p:nvPr/>
        </p:nvPicPr>
        <p:blipFill>
          <a:blip r:embed="rId4">
            <a:alphaModFix/>
          </a:blip>
          <a:stretch>
            <a:fillRect/>
          </a:stretch>
        </p:blipFill>
        <p:spPr>
          <a:xfrm>
            <a:off x="168725" y="2719604"/>
            <a:ext cx="6111299" cy="2261021"/>
          </a:xfrm>
          <a:prstGeom prst="rect">
            <a:avLst/>
          </a:prstGeom>
          <a:noFill/>
          <a:ln>
            <a:noFill/>
          </a:ln>
        </p:spPr>
      </p:pic>
      <p:sp>
        <p:nvSpPr>
          <p:cNvPr id="490" name="Google Shape;490;g2edca2d3da6_0_150"/>
          <p:cNvSpPr/>
          <p:nvPr/>
        </p:nvSpPr>
        <p:spPr>
          <a:xfrm rot="2700000">
            <a:off x="567228" y="227705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91" name="Google Shape;491;g2edca2d3da6_0_150"/>
          <p:cNvSpPr/>
          <p:nvPr/>
        </p:nvSpPr>
        <p:spPr>
          <a:xfrm rot="2700000">
            <a:off x="888153" y="2277053"/>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92" name="Google Shape;492;g2edca2d3da6_0_150"/>
          <p:cNvSpPr/>
          <p:nvPr/>
        </p:nvSpPr>
        <p:spPr>
          <a:xfrm rot="2700000">
            <a:off x="1882861" y="459092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93" name="Google Shape;493;g2edca2d3da6_0_150"/>
          <p:cNvSpPr/>
          <p:nvPr/>
        </p:nvSpPr>
        <p:spPr>
          <a:xfrm rot="2700000">
            <a:off x="4276278" y="2277053"/>
            <a:ext cx="165463" cy="436992"/>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94" name="Google Shape;494;g2edca2d3da6_0_150"/>
          <p:cNvSpPr/>
          <p:nvPr/>
        </p:nvSpPr>
        <p:spPr>
          <a:xfrm rot="2700000">
            <a:off x="4928903" y="2288103"/>
            <a:ext cx="165463" cy="436992"/>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95" name="Google Shape;495;g2edca2d3da6_0_150"/>
          <p:cNvSpPr/>
          <p:nvPr/>
        </p:nvSpPr>
        <p:spPr>
          <a:xfrm rot="2700000">
            <a:off x="5646753" y="2288103"/>
            <a:ext cx="165463" cy="436992"/>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96" name="Google Shape;496;g2edca2d3da6_0_150"/>
          <p:cNvSpPr/>
          <p:nvPr/>
        </p:nvSpPr>
        <p:spPr>
          <a:xfrm rot="2700000">
            <a:off x="4967278" y="4596228"/>
            <a:ext cx="165463" cy="436992"/>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97" name="Google Shape;497;g2edca2d3da6_0_150"/>
          <p:cNvSpPr/>
          <p:nvPr/>
        </p:nvSpPr>
        <p:spPr>
          <a:xfrm rot="2700000">
            <a:off x="5302991" y="4635803"/>
            <a:ext cx="165463" cy="436992"/>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98" name="Google Shape;498;g2edca2d3da6_0_150"/>
          <p:cNvSpPr/>
          <p:nvPr/>
        </p:nvSpPr>
        <p:spPr>
          <a:xfrm rot="2700000">
            <a:off x="5984303" y="4596228"/>
            <a:ext cx="165463" cy="436992"/>
          </a:xfrm>
          <a:prstGeom prst="ellipse">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99" name="Google Shape;499;g2edca2d3da6_0_150"/>
          <p:cNvSpPr/>
          <p:nvPr/>
        </p:nvSpPr>
        <p:spPr>
          <a:xfrm rot="2700000">
            <a:off x="2225511" y="459092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00" name="Google Shape;500;g2edca2d3da6_0_150"/>
          <p:cNvSpPr/>
          <p:nvPr/>
        </p:nvSpPr>
        <p:spPr>
          <a:xfrm rot="2700000">
            <a:off x="3932353" y="4596228"/>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01" name="Google Shape;501;g2edca2d3da6_0_150"/>
          <p:cNvSpPr/>
          <p:nvPr/>
        </p:nvSpPr>
        <p:spPr>
          <a:xfrm rot="2700000">
            <a:off x="4276278" y="4596228"/>
            <a:ext cx="165463" cy="436992"/>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02" name="Google Shape;502;g2edca2d3da6_0_150"/>
          <p:cNvSpPr/>
          <p:nvPr/>
        </p:nvSpPr>
        <p:spPr>
          <a:xfrm rot="2700000">
            <a:off x="5968811" y="228280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03" name="Google Shape;503;g2edca2d3da6_0_150"/>
          <p:cNvSpPr/>
          <p:nvPr/>
        </p:nvSpPr>
        <p:spPr>
          <a:xfrm rot="2700000">
            <a:off x="4601861" y="225705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04" name="Google Shape;504;g2edca2d3da6_0_150"/>
          <p:cNvSpPr/>
          <p:nvPr/>
        </p:nvSpPr>
        <p:spPr>
          <a:xfrm rot="2700000">
            <a:off x="1178786" y="459092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e810586e8c_0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RECS 2020</a:t>
            </a:r>
            <a:endParaRPr/>
          </a:p>
        </p:txBody>
      </p:sp>
      <p:sp>
        <p:nvSpPr>
          <p:cNvPr id="88" name="Google Shape;88;g2e810586e8c_0_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fr"/>
              <a:t>Structure du dataset</a:t>
            </a:r>
            <a:endParaRPr b="1"/>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Nombre de variables : 799</a:t>
            </a:r>
            <a:endParaRPr/>
          </a:p>
          <a:p>
            <a:pPr indent="-342900" lvl="0" marL="457200" rtl="0" algn="l">
              <a:lnSpc>
                <a:spcPct val="115000"/>
              </a:lnSpc>
              <a:spcBef>
                <a:spcPts val="0"/>
              </a:spcBef>
              <a:spcAft>
                <a:spcPts val="0"/>
              </a:spcAft>
              <a:buSzPts val="1800"/>
              <a:buChar char="●"/>
            </a:pPr>
            <a:r>
              <a:rPr lang="fr"/>
              <a:t>Nombre de lignes : 18496</a:t>
            </a:r>
            <a:endParaRPr/>
          </a:p>
          <a:p>
            <a:pPr indent="-342900" lvl="0" marL="457200" rtl="0" algn="l">
              <a:lnSpc>
                <a:spcPct val="115000"/>
              </a:lnSpc>
              <a:spcBef>
                <a:spcPts val="0"/>
              </a:spcBef>
              <a:spcAft>
                <a:spcPts val="0"/>
              </a:spcAft>
              <a:buSzPts val="1800"/>
              <a:buChar char="●"/>
            </a:pPr>
            <a:r>
              <a:rPr lang="fr"/>
              <a:t>Méthode de collecte :  Le RECS utilise un échantillon représentatif des ménages américains pour s'assurer que les résultats peuvent être généralisés à l'ensemble de la population.</a:t>
            </a:r>
            <a:endParaRPr/>
          </a:p>
          <a:p>
            <a:pPr indent="0" lvl="0" marL="457200" rtl="0" algn="l">
              <a:lnSpc>
                <a:spcPct val="115000"/>
              </a:lnSpc>
              <a:spcBef>
                <a:spcPts val="0"/>
              </a:spcBef>
              <a:spcAft>
                <a:spcPts val="0"/>
              </a:spcAft>
              <a:buSzPts val="1800"/>
              <a:buNone/>
            </a:pPr>
            <a:r>
              <a:rPr lang="fr"/>
              <a:t>Des enquêtes détaillées sont envoyées aux ménages sélectionnés. Ces enquêtes peuvent être administrées sous forme de questionnaires papier, en ligne, des interviews téléphoniques ou des visites sur site.</a:t>
            </a:r>
            <a:endParaRPr/>
          </a:p>
          <a:p>
            <a:pPr indent="0" lvl="0" marL="0" rtl="0" algn="l">
              <a:lnSpc>
                <a:spcPct val="115000"/>
              </a:lnSpc>
              <a:spcBef>
                <a:spcPts val="0"/>
              </a:spcBef>
              <a:spcAft>
                <a:spcPts val="0"/>
              </a:spcAft>
              <a:buSzPts val="1800"/>
              <a:buNone/>
            </a:pPr>
            <a:r>
              <a:t/>
            </a:r>
            <a:endParaRPr/>
          </a:p>
        </p:txBody>
      </p:sp>
      <p:sp>
        <p:nvSpPr>
          <p:cNvPr id="89" name="Google Shape;89;g2e810586e8c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2ed149f3567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510" name="Google Shape;510;g2ed149f3567_0_41"/>
          <p:cNvSpPr txBox="1"/>
          <p:nvPr>
            <p:ph type="title"/>
          </p:nvPr>
        </p:nvSpPr>
        <p:spPr>
          <a:xfrm>
            <a:off x="311700" y="240925"/>
            <a:ext cx="8520600" cy="6459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07"/>
              <a:buNone/>
            </a:pPr>
            <a:r>
              <a:rPr lang="fr"/>
              <a:t>Différence entre </a:t>
            </a:r>
            <a:r>
              <a:rPr b="1" lang="fr"/>
              <a:t>K-Means </a:t>
            </a:r>
            <a:r>
              <a:rPr lang="fr"/>
              <a:t>et </a:t>
            </a:r>
            <a:r>
              <a:rPr b="1" lang="fr"/>
              <a:t>Kernel K-Means</a:t>
            </a:r>
            <a:endParaRPr b="1"/>
          </a:p>
          <a:p>
            <a:pPr indent="0" lvl="0" marL="0" rtl="0" algn="ctr">
              <a:lnSpc>
                <a:spcPct val="100000"/>
              </a:lnSpc>
              <a:spcBef>
                <a:spcPts val="0"/>
              </a:spcBef>
              <a:spcAft>
                <a:spcPts val="0"/>
              </a:spcAft>
              <a:buSzPct val="111107"/>
              <a:buNone/>
            </a:pPr>
            <a:r>
              <a:rPr lang="fr"/>
              <a:t>avec </a:t>
            </a:r>
            <a:r>
              <a:rPr b="1" lang="fr"/>
              <a:t>2 clusters</a:t>
            </a:r>
            <a:endParaRPr b="1"/>
          </a:p>
        </p:txBody>
      </p:sp>
      <p:pic>
        <p:nvPicPr>
          <p:cNvPr id="511" name="Google Shape;511;g2ed149f3567_0_41"/>
          <p:cNvPicPr preferRelativeResize="0"/>
          <p:nvPr/>
        </p:nvPicPr>
        <p:blipFill>
          <a:blip r:embed="rId3">
            <a:alphaModFix/>
          </a:blip>
          <a:stretch>
            <a:fillRect/>
          </a:stretch>
        </p:blipFill>
        <p:spPr>
          <a:xfrm>
            <a:off x="4827575" y="1471425"/>
            <a:ext cx="3957395" cy="2799575"/>
          </a:xfrm>
          <a:prstGeom prst="rect">
            <a:avLst/>
          </a:prstGeom>
          <a:noFill/>
          <a:ln>
            <a:noFill/>
          </a:ln>
        </p:spPr>
      </p:pic>
      <p:pic>
        <p:nvPicPr>
          <p:cNvPr id="512" name="Google Shape;512;g2ed149f3567_0_41"/>
          <p:cNvPicPr preferRelativeResize="0"/>
          <p:nvPr/>
        </p:nvPicPr>
        <p:blipFill>
          <a:blip r:embed="rId4">
            <a:alphaModFix/>
          </a:blip>
          <a:stretch>
            <a:fillRect/>
          </a:stretch>
        </p:blipFill>
        <p:spPr>
          <a:xfrm>
            <a:off x="456925" y="1628825"/>
            <a:ext cx="4032590" cy="2484774"/>
          </a:xfrm>
          <a:prstGeom prst="rect">
            <a:avLst/>
          </a:prstGeom>
          <a:noFill/>
          <a:ln>
            <a:noFill/>
          </a:ln>
        </p:spPr>
      </p:pic>
      <p:sp>
        <p:nvSpPr>
          <p:cNvPr id="513" name="Google Shape;513;g2ed149f3567_0_41"/>
          <p:cNvSpPr txBox="1"/>
          <p:nvPr/>
        </p:nvSpPr>
        <p:spPr>
          <a:xfrm>
            <a:off x="4489525" y="4313575"/>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274 515.16</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46 151.25</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514" name="Google Shape;514;g2ed149f3567_0_41"/>
          <p:cNvSpPr txBox="1"/>
          <p:nvPr/>
        </p:nvSpPr>
        <p:spPr>
          <a:xfrm>
            <a:off x="6612325" y="4433125"/>
            <a:ext cx="2122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320 666.41</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515" name="Google Shape;515;g2ed149f3567_0_41"/>
          <p:cNvSpPr txBox="1"/>
          <p:nvPr/>
        </p:nvSpPr>
        <p:spPr>
          <a:xfrm>
            <a:off x="160025" y="4313575"/>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88 631.58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154 332.79</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516" name="Google Shape;516;g2ed149f3567_0_41"/>
          <p:cNvSpPr txBox="1"/>
          <p:nvPr/>
        </p:nvSpPr>
        <p:spPr>
          <a:xfrm>
            <a:off x="2282825" y="4433125"/>
            <a:ext cx="2122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242 964.37</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ef6d9f3ec1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Clustering des variables sélectionnées avec DBSCAN</a:t>
            </a:r>
            <a:endParaRPr/>
          </a:p>
        </p:txBody>
      </p:sp>
      <p:sp>
        <p:nvSpPr>
          <p:cNvPr id="522" name="Google Shape;522;g2ef6d9f3ec1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523" name="Google Shape;523;g2ef6d9f3ec1_0_0"/>
          <p:cNvPicPr preferRelativeResize="0"/>
          <p:nvPr/>
        </p:nvPicPr>
        <p:blipFill>
          <a:blip r:embed="rId3">
            <a:alphaModFix/>
          </a:blip>
          <a:stretch>
            <a:fillRect/>
          </a:stretch>
        </p:blipFill>
        <p:spPr>
          <a:xfrm>
            <a:off x="228500" y="1170125"/>
            <a:ext cx="4241870" cy="3094885"/>
          </a:xfrm>
          <a:prstGeom prst="rect">
            <a:avLst/>
          </a:prstGeom>
          <a:noFill/>
          <a:ln>
            <a:noFill/>
          </a:ln>
        </p:spPr>
      </p:pic>
      <p:pic>
        <p:nvPicPr>
          <p:cNvPr id="524" name="Google Shape;524;g2ef6d9f3ec1_0_0"/>
          <p:cNvPicPr preferRelativeResize="0"/>
          <p:nvPr/>
        </p:nvPicPr>
        <p:blipFill>
          <a:blip r:embed="rId4">
            <a:alphaModFix/>
          </a:blip>
          <a:stretch>
            <a:fillRect/>
          </a:stretch>
        </p:blipFill>
        <p:spPr>
          <a:xfrm>
            <a:off x="4530345" y="1124438"/>
            <a:ext cx="4368831" cy="3186251"/>
          </a:xfrm>
          <a:prstGeom prst="rect">
            <a:avLst/>
          </a:prstGeom>
          <a:noFill/>
          <a:ln>
            <a:noFill/>
          </a:ln>
        </p:spPr>
      </p:pic>
      <p:sp>
        <p:nvSpPr>
          <p:cNvPr id="525" name="Google Shape;525;g2ef6d9f3ec1_0_0"/>
          <p:cNvSpPr txBox="1"/>
          <p:nvPr/>
        </p:nvSpPr>
        <p:spPr>
          <a:xfrm>
            <a:off x="3154650" y="4459425"/>
            <a:ext cx="283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eps = 2, min_samples=19</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2efadcfe83a_0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531" name="Google Shape;531;g2efadcfe83a_0_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532" name="Google Shape;532;g2efadcfe83a_0_3"/>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533" name="Google Shape;533;g2efadcfe83a_0_3"/>
          <p:cNvPicPr preferRelativeResize="0"/>
          <p:nvPr/>
        </p:nvPicPr>
        <p:blipFill>
          <a:blip r:embed="rId3">
            <a:alphaModFix/>
          </a:blip>
          <a:stretch>
            <a:fillRect/>
          </a:stretch>
        </p:blipFill>
        <p:spPr>
          <a:xfrm>
            <a:off x="2685488" y="1091400"/>
            <a:ext cx="3773013" cy="3820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21c177daaa7_0_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539" name="Google Shape;539;g21c177daaa7_0_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540" name="Google Shape;540;g21c177daaa7_0_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Les ménages vivant dans de </a:t>
            </a:r>
            <a:r>
              <a:rPr b="1" lang="fr"/>
              <a:t>logements de taille moyenne</a:t>
            </a:r>
            <a:r>
              <a:rPr lang="fr"/>
              <a:t>, avec un </a:t>
            </a:r>
            <a:r>
              <a:rPr b="1" lang="fr"/>
              <a:t>revenu plus élevé</a:t>
            </a:r>
            <a:r>
              <a:rPr lang="fr"/>
              <a:t>, </a:t>
            </a:r>
            <a:r>
              <a:rPr b="1" lang="fr"/>
              <a:t>utilisant beaucoup</a:t>
            </a:r>
            <a:r>
              <a:rPr lang="fr"/>
              <a:t> plus les appareils</a:t>
            </a:r>
            <a:endParaRPr/>
          </a:p>
          <a:p>
            <a:pPr indent="0" lvl="0" marL="457200" rtl="0" algn="l">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1 : Les ménages vivant dans des </a:t>
            </a:r>
            <a:r>
              <a:rPr b="1" lang="fr"/>
              <a:t>logements plus petits</a:t>
            </a:r>
            <a:r>
              <a:rPr lang="fr"/>
              <a:t>, avec un</a:t>
            </a:r>
            <a:r>
              <a:rPr b="1" lang="fr"/>
              <a:t> revenu plus faible</a:t>
            </a:r>
            <a:r>
              <a:rPr lang="fr"/>
              <a:t>, possédant et </a:t>
            </a:r>
            <a:r>
              <a:rPr b="1" lang="fr"/>
              <a:t>utilisant moins</a:t>
            </a:r>
            <a:r>
              <a:rPr lang="fr"/>
              <a:t> les appareils, ne possède </a:t>
            </a:r>
            <a:r>
              <a:rPr b="1" lang="fr"/>
              <a:t>pas du tout de télévision</a:t>
            </a:r>
            <a:endParaRPr b="1"/>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efadcfe83a_0_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546" name="Google Shape;546;g2efadcfe83a_0_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547" name="Google Shape;547;g2efadcfe83a_0_17"/>
          <p:cNvSpPr txBox="1"/>
          <p:nvPr/>
        </p:nvSpPr>
        <p:spPr>
          <a:xfrm>
            <a:off x="22911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2</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548" name="Google Shape;548;g2efadcfe83a_0_17"/>
          <p:cNvSpPr/>
          <p:nvPr/>
        </p:nvSpPr>
        <p:spPr>
          <a:xfrm>
            <a:off x="66348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549" name="Google Shape;549;g2efadcfe83a_0_17"/>
          <p:cNvPicPr preferRelativeResize="0"/>
          <p:nvPr/>
        </p:nvPicPr>
        <p:blipFill>
          <a:blip r:embed="rId3">
            <a:alphaModFix/>
          </a:blip>
          <a:stretch>
            <a:fillRect/>
          </a:stretch>
        </p:blipFill>
        <p:spPr>
          <a:xfrm>
            <a:off x="1330800" y="1631700"/>
            <a:ext cx="6482400" cy="183163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efadcfe83a_0_2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555" name="Google Shape;555;g2efadcfe83a_0_26"/>
          <p:cNvSpPr txBox="1"/>
          <p:nvPr>
            <p:ph idx="12" type="sldNum"/>
          </p:nvPr>
        </p:nvSpPr>
        <p:spPr>
          <a:xfrm>
            <a:off x="843780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556" name="Google Shape;556;g2efadcfe83a_0_26"/>
          <p:cNvPicPr preferRelativeResize="0"/>
          <p:nvPr/>
        </p:nvPicPr>
        <p:blipFill>
          <a:blip r:embed="rId3">
            <a:alphaModFix/>
          </a:blip>
          <a:stretch>
            <a:fillRect/>
          </a:stretch>
        </p:blipFill>
        <p:spPr>
          <a:xfrm>
            <a:off x="1618050" y="545525"/>
            <a:ext cx="5907908" cy="2220450"/>
          </a:xfrm>
          <a:prstGeom prst="rect">
            <a:avLst/>
          </a:prstGeom>
          <a:noFill/>
          <a:ln>
            <a:noFill/>
          </a:ln>
        </p:spPr>
      </p:pic>
      <p:pic>
        <p:nvPicPr>
          <p:cNvPr id="557" name="Google Shape;557;g2efadcfe83a_0_26"/>
          <p:cNvPicPr preferRelativeResize="0"/>
          <p:nvPr/>
        </p:nvPicPr>
        <p:blipFill>
          <a:blip r:embed="rId4">
            <a:alphaModFix/>
          </a:blip>
          <a:stretch>
            <a:fillRect/>
          </a:stretch>
        </p:blipFill>
        <p:spPr>
          <a:xfrm>
            <a:off x="1625938" y="2836375"/>
            <a:ext cx="5892135" cy="2220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8"/>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Analyse des variables comportementales </a:t>
            </a:r>
            <a:endParaRPr/>
          </a:p>
        </p:txBody>
      </p:sp>
      <p:sp>
        <p:nvSpPr>
          <p:cNvPr id="563" name="Google Shape;56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ebb6df2ff5_0_6"/>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fontScale="70000"/>
          </a:bodyPr>
          <a:lstStyle/>
          <a:p>
            <a:pPr indent="0" lvl="0" marL="0" rtl="0" algn="l">
              <a:lnSpc>
                <a:spcPct val="100000"/>
              </a:lnSpc>
              <a:spcBef>
                <a:spcPts val="0"/>
              </a:spcBef>
              <a:spcAft>
                <a:spcPts val="0"/>
              </a:spcAft>
              <a:buSzPct val="142856"/>
              <a:buNone/>
            </a:pPr>
            <a:r>
              <a:rPr lang="fr"/>
              <a:t>(ici on garde les variables comportementales parmi les variables de la slide 33) </a:t>
            </a:r>
            <a:endParaRPr/>
          </a:p>
        </p:txBody>
      </p:sp>
      <p:sp>
        <p:nvSpPr>
          <p:cNvPr id="569" name="Google Shape;569;g2ebb6df2ff5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e9dc6b246e_0_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Les variables comportementales sélectionnées</a:t>
            </a:r>
            <a:endParaRPr/>
          </a:p>
        </p:txBody>
      </p:sp>
      <p:sp>
        <p:nvSpPr>
          <p:cNvPr id="575" name="Google Shape;575;g2e9dc6b246e_0_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576" name="Google Shape;576;g2e9dc6b246e_0_59"/>
          <p:cNvPicPr preferRelativeResize="0"/>
          <p:nvPr/>
        </p:nvPicPr>
        <p:blipFill>
          <a:blip r:embed="rId3">
            <a:alphaModFix/>
          </a:blip>
          <a:stretch>
            <a:fillRect/>
          </a:stretch>
        </p:blipFill>
        <p:spPr>
          <a:xfrm>
            <a:off x="1890713" y="1262063"/>
            <a:ext cx="5362575" cy="26193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elbow method</a:t>
            </a:r>
            <a:endParaRPr/>
          </a:p>
          <a:p>
            <a:pPr indent="0" lvl="0" marL="0" rtl="0" algn="l">
              <a:lnSpc>
                <a:spcPct val="100000"/>
              </a:lnSpc>
              <a:spcBef>
                <a:spcPts val="0"/>
              </a:spcBef>
              <a:spcAft>
                <a:spcPts val="0"/>
              </a:spcAft>
              <a:buSzPct val="111111"/>
              <a:buNone/>
            </a:pPr>
            <a:r>
              <a:t/>
            </a:r>
            <a:endParaRPr/>
          </a:p>
        </p:txBody>
      </p:sp>
      <p:sp>
        <p:nvSpPr>
          <p:cNvPr id="582" name="Google Shape;58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83" name="Google Shape;583;p23"/>
          <p:cNvSpPr txBox="1"/>
          <p:nvPr/>
        </p:nvSpPr>
        <p:spPr>
          <a:xfrm>
            <a:off x="7431625" y="374210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6</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584" name="Google Shape;584;p23"/>
          <p:cNvPicPr preferRelativeResize="0"/>
          <p:nvPr/>
        </p:nvPicPr>
        <p:blipFill>
          <a:blip r:embed="rId3">
            <a:alphaModFix/>
          </a:blip>
          <a:stretch>
            <a:fillRect/>
          </a:stretch>
        </p:blipFill>
        <p:spPr>
          <a:xfrm>
            <a:off x="1784450" y="1132275"/>
            <a:ext cx="5575100" cy="3457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e810586e8c_0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RECS 2020</a:t>
            </a:r>
            <a:endParaRPr/>
          </a:p>
        </p:txBody>
      </p:sp>
      <p:sp>
        <p:nvSpPr>
          <p:cNvPr id="95" name="Google Shape;95;g2e810586e8c_0_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fr"/>
              <a:t>Exemple de variables</a:t>
            </a:r>
            <a:endParaRPr b="1"/>
          </a:p>
          <a:p>
            <a:pPr indent="-342900" lvl="0" marL="457200" rtl="0" algn="l">
              <a:lnSpc>
                <a:spcPct val="115000"/>
              </a:lnSpc>
              <a:spcBef>
                <a:spcPts val="0"/>
              </a:spcBef>
              <a:spcAft>
                <a:spcPts val="0"/>
              </a:spcAft>
              <a:buSzPts val="1800"/>
              <a:buChar char="●"/>
            </a:pPr>
            <a:r>
              <a:rPr lang="fr"/>
              <a:t>state_name : nom de l’Etat où se trouve le ménage</a:t>
            </a:r>
            <a:endParaRPr/>
          </a:p>
          <a:p>
            <a:pPr indent="-342900" lvl="0" marL="457200" rtl="0" algn="l">
              <a:lnSpc>
                <a:spcPct val="115000"/>
              </a:lnSpc>
              <a:spcBef>
                <a:spcPts val="0"/>
              </a:spcBef>
              <a:spcAft>
                <a:spcPts val="0"/>
              </a:spcAft>
              <a:buSzPts val="1800"/>
              <a:buChar char="●"/>
            </a:pPr>
            <a:r>
              <a:rPr lang="fr"/>
              <a:t>KWH : quantité totale d’électricité utilisé en kilowatt-heure</a:t>
            </a:r>
            <a:endParaRPr/>
          </a:p>
          <a:p>
            <a:pPr indent="-342900" lvl="0" marL="457200" rtl="0" algn="l">
              <a:lnSpc>
                <a:spcPct val="115000"/>
              </a:lnSpc>
              <a:spcBef>
                <a:spcPts val="0"/>
              </a:spcBef>
              <a:spcAft>
                <a:spcPts val="0"/>
              </a:spcAft>
              <a:buSzPts val="1800"/>
              <a:buChar char="●"/>
            </a:pPr>
            <a:r>
              <a:rPr lang="fr"/>
              <a:t>NHSLDMEM : nombre de personnes dans le ménage</a:t>
            </a:r>
            <a:endParaRPr/>
          </a:p>
          <a:p>
            <a:pPr indent="-342900" lvl="0" marL="457200" rtl="0" algn="l">
              <a:lnSpc>
                <a:spcPct val="115000"/>
              </a:lnSpc>
              <a:spcBef>
                <a:spcPts val="0"/>
              </a:spcBef>
              <a:spcAft>
                <a:spcPts val="0"/>
              </a:spcAft>
              <a:buSzPts val="1800"/>
              <a:buChar char="●"/>
            </a:pPr>
            <a:r>
              <a:rPr lang="fr"/>
              <a:t>DWASHUSE : fréquence d’utilisation du lave-linge par semaine</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b="1" lang="fr"/>
              <a:t>Exemple de données</a:t>
            </a:r>
            <a:endParaRPr/>
          </a:p>
        </p:txBody>
      </p:sp>
      <p:sp>
        <p:nvSpPr>
          <p:cNvPr id="96" name="Google Shape;96;g2e810586e8c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7" name="Google Shape;97;g2e810586e8c_0_21"/>
          <p:cNvPicPr preferRelativeResize="0"/>
          <p:nvPr/>
        </p:nvPicPr>
        <p:blipFill rotWithShape="1">
          <a:blip r:embed="rId3">
            <a:alphaModFix/>
          </a:blip>
          <a:srcRect b="0" l="0" r="0" t="0"/>
          <a:stretch/>
        </p:blipFill>
        <p:spPr>
          <a:xfrm>
            <a:off x="590550" y="3471775"/>
            <a:ext cx="7962900" cy="1447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silhouette score</a:t>
            </a:r>
            <a:endParaRPr/>
          </a:p>
          <a:p>
            <a:pPr indent="0" lvl="0" marL="0" rtl="0" algn="l">
              <a:lnSpc>
                <a:spcPct val="100000"/>
              </a:lnSpc>
              <a:spcBef>
                <a:spcPts val="0"/>
              </a:spcBef>
              <a:spcAft>
                <a:spcPts val="0"/>
              </a:spcAft>
              <a:buSzPct val="111111"/>
              <a:buNone/>
            </a:pPr>
            <a:r>
              <a:t/>
            </a:r>
            <a:endParaRPr/>
          </a:p>
        </p:txBody>
      </p:sp>
      <p:sp>
        <p:nvSpPr>
          <p:cNvPr id="590" name="Google Shape;5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91" name="Google Shape;591;p24"/>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3</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592" name="Google Shape;592;p24"/>
          <p:cNvPicPr preferRelativeResize="0"/>
          <p:nvPr/>
        </p:nvPicPr>
        <p:blipFill>
          <a:blip r:embed="rId3">
            <a:alphaModFix/>
          </a:blip>
          <a:stretch>
            <a:fillRect/>
          </a:stretch>
        </p:blipFill>
        <p:spPr>
          <a:xfrm>
            <a:off x="2410950" y="1208025"/>
            <a:ext cx="4322100" cy="3266875"/>
          </a:xfrm>
          <a:prstGeom prst="rect">
            <a:avLst/>
          </a:prstGeom>
          <a:noFill/>
          <a:ln>
            <a:noFill/>
          </a:ln>
        </p:spPr>
      </p:pic>
      <p:sp>
        <p:nvSpPr>
          <p:cNvPr id="593" name="Google Shape;593;p24"/>
          <p:cNvSpPr/>
          <p:nvPr/>
        </p:nvSpPr>
        <p:spPr>
          <a:xfrm>
            <a:off x="3083250" y="139022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25"/>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Davies-Bouldin</a:t>
            </a:r>
            <a:endParaRPr/>
          </a:p>
          <a:p>
            <a:pPr indent="0" lvl="0" marL="0" rtl="0" algn="l">
              <a:lnSpc>
                <a:spcPct val="100000"/>
              </a:lnSpc>
              <a:spcBef>
                <a:spcPts val="0"/>
              </a:spcBef>
              <a:spcAft>
                <a:spcPts val="0"/>
              </a:spcAft>
              <a:buSzPct val="111111"/>
              <a:buNone/>
            </a:pPr>
            <a:r>
              <a:t/>
            </a:r>
            <a:endParaRPr/>
          </a:p>
        </p:txBody>
      </p:sp>
      <p:sp>
        <p:nvSpPr>
          <p:cNvPr id="599" name="Google Shape;59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600" name="Google Shape;600;p25"/>
          <p:cNvSpPr txBox="1"/>
          <p:nvPr/>
        </p:nvSpPr>
        <p:spPr>
          <a:xfrm>
            <a:off x="7333200" y="3723850"/>
            <a:ext cx="1688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1</a:t>
            </a:r>
            <a:r>
              <a:rPr lang="fr" sz="1800">
                <a:solidFill>
                  <a:schemeClr val="accent3"/>
                </a:solidFill>
                <a:latin typeface="Proxima Nova"/>
                <a:ea typeface="Proxima Nova"/>
                <a:cs typeface="Proxima Nova"/>
                <a:sym typeface="Proxima Nova"/>
              </a:rPr>
              <a:t>0</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601" name="Google Shape;601;p25"/>
          <p:cNvPicPr preferRelativeResize="0"/>
          <p:nvPr/>
        </p:nvPicPr>
        <p:blipFill>
          <a:blip r:embed="rId3">
            <a:alphaModFix/>
          </a:blip>
          <a:stretch>
            <a:fillRect/>
          </a:stretch>
        </p:blipFill>
        <p:spPr>
          <a:xfrm>
            <a:off x="2272850" y="1232550"/>
            <a:ext cx="4598301" cy="3511725"/>
          </a:xfrm>
          <a:prstGeom prst="rect">
            <a:avLst/>
          </a:prstGeom>
          <a:noFill/>
          <a:ln>
            <a:noFill/>
          </a:ln>
        </p:spPr>
      </p:pic>
      <p:sp>
        <p:nvSpPr>
          <p:cNvPr id="602" name="Google Shape;602;p25"/>
          <p:cNvSpPr/>
          <p:nvPr/>
        </p:nvSpPr>
        <p:spPr>
          <a:xfrm>
            <a:off x="6350950" y="402720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6"/>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Calinski-Harabasz</a:t>
            </a:r>
            <a:endParaRPr/>
          </a:p>
          <a:p>
            <a:pPr indent="0" lvl="0" marL="0" rtl="0" algn="l">
              <a:lnSpc>
                <a:spcPct val="100000"/>
              </a:lnSpc>
              <a:spcBef>
                <a:spcPts val="0"/>
              </a:spcBef>
              <a:spcAft>
                <a:spcPts val="0"/>
              </a:spcAft>
              <a:buSzPct val="111111"/>
              <a:buNone/>
            </a:pPr>
            <a:r>
              <a:t/>
            </a:r>
            <a:endParaRPr/>
          </a:p>
        </p:txBody>
      </p:sp>
      <p:sp>
        <p:nvSpPr>
          <p:cNvPr id="608" name="Google Shape;60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609" name="Google Shape;609;p26"/>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pic>
        <p:nvPicPr>
          <p:cNvPr id="610" name="Google Shape;610;p26"/>
          <p:cNvPicPr preferRelativeResize="0"/>
          <p:nvPr/>
        </p:nvPicPr>
        <p:blipFill>
          <a:blip r:embed="rId3">
            <a:alphaModFix/>
          </a:blip>
          <a:stretch>
            <a:fillRect/>
          </a:stretch>
        </p:blipFill>
        <p:spPr>
          <a:xfrm>
            <a:off x="2256600" y="1243400"/>
            <a:ext cx="4630800" cy="3514375"/>
          </a:xfrm>
          <a:prstGeom prst="rect">
            <a:avLst/>
          </a:prstGeom>
          <a:noFill/>
          <a:ln>
            <a:noFill/>
          </a:ln>
        </p:spPr>
      </p:pic>
      <p:sp>
        <p:nvSpPr>
          <p:cNvPr id="611" name="Google Shape;611;p26"/>
          <p:cNvSpPr/>
          <p:nvPr/>
        </p:nvSpPr>
        <p:spPr>
          <a:xfrm>
            <a:off x="2876650" y="149352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2eb7818220b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17" name="Google Shape;617;g2eb7818220b_0_0"/>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comportementales avec </a:t>
            </a:r>
            <a:r>
              <a:rPr b="1" lang="fr"/>
              <a:t>K-Means</a:t>
            </a:r>
            <a:r>
              <a:rPr lang="fr"/>
              <a:t> et </a:t>
            </a:r>
            <a:r>
              <a:rPr b="1" lang="fr"/>
              <a:t>2 clusters</a:t>
            </a:r>
            <a:endParaRPr b="1"/>
          </a:p>
        </p:txBody>
      </p:sp>
      <p:sp>
        <p:nvSpPr>
          <p:cNvPr id="618" name="Google Shape;618;g2eb7818220b_0_0"/>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79 206</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49 031.23</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619" name="Google Shape;619;g2eb7818220b_0_0"/>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128 237.23</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pic>
        <p:nvPicPr>
          <p:cNvPr id="620" name="Google Shape;620;g2eb7818220b_0_0"/>
          <p:cNvPicPr preferRelativeResize="0"/>
          <p:nvPr/>
        </p:nvPicPr>
        <p:blipFill>
          <a:blip r:embed="rId3">
            <a:alphaModFix/>
          </a:blip>
          <a:stretch>
            <a:fillRect/>
          </a:stretch>
        </p:blipFill>
        <p:spPr>
          <a:xfrm>
            <a:off x="4914525" y="1651825"/>
            <a:ext cx="3348932" cy="2613800"/>
          </a:xfrm>
          <a:prstGeom prst="rect">
            <a:avLst/>
          </a:prstGeom>
          <a:noFill/>
          <a:ln>
            <a:noFill/>
          </a:ln>
        </p:spPr>
      </p:pic>
      <p:pic>
        <p:nvPicPr>
          <p:cNvPr id="621" name="Google Shape;621;g2eb7818220b_0_0"/>
          <p:cNvPicPr preferRelativeResize="0"/>
          <p:nvPr/>
        </p:nvPicPr>
        <p:blipFill>
          <a:blip r:embed="rId4">
            <a:alphaModFix/>
          </a:blip>
          <a:stretch>
            <a:fillRect/>
          </a:stretch>
        </p:blipFill>
        <p:spPr>
          <a:xfrm>
            <a:off x="190475" y="1620925"/>
            <a:ext cx="4267200" cy="304231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2eb7818220b_0_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627" name="Google Shape;627;g2eb7818220b_0_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28" name="Google Shape;628;g2eb7818220b_0_35"/>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629" name="Google Shape;629;g2eb7818220b_0_35"/>
          <p:cNvPicPr preferRelativeResize="0"/>
          <p:nvPr/>
        </p:nvPicPr>
        <p:blipFill>
          <a:blip r:embed="rId3">
            <a:alphaModFix/>
          </a:blip>
          <a:stretch>
            <a:fillRect/>
          </a:stretch>
        </p:blipFill>
        <p:spPr>
          <a:xfrm>
            <a:off x="2338388" y="1290638"/>
            <a:ext cx="4467225" cy="25622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2eb7818220b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35" name="Google Shape;635;g2eb7818220b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636" name="Google Shape;636;g2eb7818220b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Les ménages ayant une utilisation plus intensive des appareils</a:t>
            </a:r>
            <a:endParaRPr/>
          </a:p>
          <a:p>
            <a:pPr indent="0" lvl="0" marL="457200" rtl="0" algn="l">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1 : Les ménages ayant une utilisation plus modérée des appareils</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2eb7818220b_0_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42" name="Google Shape;642;g2eb7818220b_0_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643" name="Google Shape;643;g2eb7818220b_0_13"/>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644" name="Google Shape;644;g2eb7818220b_0_13"/>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645" name="Google Shape;645;g2eb7818220b_0_13"/>
          <p:cNvPicPr preferRelativeResize="0"/>
          <p:nvPr/>
        </p:nvPicPr>
        <p:blipFill>
          <a:blip r:embed="rId3">
            <a:alphaModFix/>
          </a:blip>
          <a:stretch>
            <a:fillRect/>
          </a:stretch>
        </p:blipFill>
        <p:spPr>
          <a:xfrm>
            <a:off x="1235450" y="1503738"/>
            <a:ext cx="6673099" cy="184257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2eb7818220b_0_21"/>
          <p:cNvSpPr txBox="1"/>
          <p:nvPr>
            <p:ph type="title"/>
          </p:nvPr>
        </p:nvSpPr>
        <p:spPr>
          <a:xfrm>
            <a:off x="311700" y="59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651" name="Google Shape;651;g2eb7818220b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52" name="Google Shape;652;g2eb7818220b_0_21"/>
          <p:cNvSpPr txBox="1"/>
          <p:nvPr/>
        </p:nvSpPr>
        <p:spPr>
          <a:xfrm>
            <a:off x="633725" y="3987500"/>
            <a:ext cx="33591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4A86E8"/>
              </a:buClr>
              <a:buSzPts val="1400"/>
              <a:buFont typeface="Proxima Nova"/>
              <a:buChar char="●"/>
            </a:pPr>
            <a:r>
              <a:rPr b="0" i="0" lang="fr" sz="1400" u="none" cap="none" strike="noStrike">
                <a:solidFill>
                  <a:srgbClr val="4A86E8"/>
                </a:solidFill>
                <a:latin typeface="Proxima Nova"/>
                <a:ea typeface="Proxima Nova"/>
                <a:cs typeface="Proxima Nova"/>
                <a:sym typeface="Proxima Nova"/>
              </a:rPr>
              <a:t>Les principaux facteurs de consommation d’énergie du cluster </a:t>
            </a:r>
            <a:r>
              <a:rPr lang="fr">
                <a:solidFill>
                  <a:srgbClr val="4A86E8"/>
                </a:solidFill>
                <a:latin typeface="Proxima Nova"/>
                <a:ea typeface="Proxima Nova"/>
                <a:cs typeface="Proxima Nova"/>
                <a:sym typeface="Proxima Nova"/>
              </a:rPr>
              <a:t>0</a:t>
            </a:r>
            <a:r>
              <a:rPr b="0" i="0" lang="fr" sz="1400" u="none" cap="none" strike="noStrike">
                <a:solidFill>
                  <a:srgbClr val="4A86E8"/>
                </a:solidFill>
                <a:latin typeface="Proxima Nova"/>
                <a:ea typeface="Proxima Nova"/>
                <a:cs typeface="Proxima Nova"/>
                <a:sym typeface="Proxima Nova"/>
              </a:rPr>
              <a:t> </a:t>
            </a:r>
            <a:r>
              <a:rPr lang="fr">
                <a:solidFill>
                  <a:srgbClr val="4A86E8"/>
                </a:solidFill>
                <a:latin typeface="Proxima Nova"/>
                <a:ea typeface="Proxima Nova"/>
                <a:cs typeface="Proxima Nova"/>
                <a:sym typeface="Proxima Nova"/>
              </a:rPr>
              <a:t>est </a:t>
            </a:r>
            <a:r>
              <a:rPr b="0" i="0" lang="fr" sz="1400" u="none" cap="none" strike="noStrike">
                <a:solidFill>
                  <a:srgbClr val="4A86E8"/>
                </a:solidFill>
                <a:latin typeface="Proxima Nova"/>
                <a:ea typeface="Proxima Nova"/>
                <a:cs typeface="Proxima Nova"/>
                <a:sym typeface="Proxima Nova"/>
              </a:rPr>
              <a:t>la piscine (</a:t>
            </a:r>
            <a:r>
              <a:rPr lang="fr">
                <a:solidFill>
                  <a:srgbClr val="4A86E8"/>
                </a:solidFill>
                <a:latin typeface="Proxima Nova"/>
                <a:ea typeface="Proxima Nova"/>
                <a:cs typeface="Proxima Nova"/>
                <a:sym typeface="Proxima Nova"/>
              </a:rPr>
              <a:t>un</a:t>
            </a:r>
            <a:r>
              <a:rPr b="0" i="0" lang="fr" sz="1400" u="none" cap="none" strike="noStrike">
                <a:solidFill>
                  <a:srgbClr val="4A86E8"/>
                </a:solidFill>
                <a:latin typeface="Proxima Nova"/>
                <a:ea typeface="Proxima Nova"/>
                <a:cs typeface="Proxima Nova"/>
                <a:sym typeface="Proxima Nova"/>
              </a:rPr>
              <a:t> loisir)</a:t>
            </a:r>
            <a:endParaRPr b="0" i="0" sz="1800" u="none" cap="none" strike="noStrike">
              <a:solidFill>
                <a:schemeClr val="accent3"/>
              </a:solidFill>
              <a:latin typeface="Proxima Nova"/>
              <a:ea typeface="Proxima Nova"/>
              <a:cs typeface="Proxima Nova"/>
              <a:sym typeface="Proxima Nova"/>
            </a:endParaRPr>
          </a:p>
        </p:txBody>
      </p:sp>
      <p:sp>
        <p:nvSpPr>
          <p:cNvPr id="653" name="Google Shape;653;g2eb7818220b_0_21"/>
          <p:cNvSpPr txBox="1"/>
          <p:nvPr/>
        </p:nvSpPr>
        <p:spPr>
          <a:xfrm>
            <a:off x="5170000" y="3879800"/>
            <a:ext cx="3558600" cy="104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CC0000"/>
              </a:buClr>
              <a:buSzPts val="1400"/>
              <a:buFont typeface="Proxima Nova"/>
              <a:buChar char="●"/>
            </a:pPr>
            <a:r>
              <a:rPr b="0" i="0" lang="fr" sz="1400" u="none" cap="none" strike="noStrike">
                <a:solidFill>
                  <a:srgbClr val="CC0000"/>
                </a:solidFill>
                <a:latin typeface="Proxima Nova"/>
                <a:ea typeface="Proxima Nova"/>
                <a:cs typeface="Proxima Nova"/>
                <a:sym typeface="Proxima Nova"/>
              </a:rPr>
              <a:t>Les principaux facteurs de consommation d’énergie du cluster </a:t>
            </a:r>
            <a:r>
              <a:rPr lang="fr">
                <a:solidFill>
                  <a:srgbClr val="CC0000"/>
                </a:solidFill>
                <a:latin typeface="Proxima Nova"/>
                <a:ea typeface="Proxima Nova"/>
                <a:cs typeface="Proxima Nova"/>
                <a:sym typeface="Proxima Nova"/>
              </a:rPr>
              <a:t>1</a:t>
            </a:r>
            <a:r>
              <a:rPr b="0" i="0" lang="fr" sz="1400" u="none" cap="none" strike="noStrike">
                <a:solidFill>
                  <a:srgbClr val="CC0000"/>
                </a:solidFill>
                <a:latin typeface="Proxima Nova"/>
                <a:ea typeface="Proxima Nova"/>
                <a:cs typeface="Proxima Nova"/>
                <a:sym typeface="Proxima Nova"/>
              </a:rPr>
              <a:t> sont l’électroménager (besoins essentiels d’un logement)</a:t>
            </a:r>
            <a:endParaRPr b="0" i="0" sz="1800" u="none" cap="none" strike="noStrike">
              <a:solidFill>
                <a:schemeClr val="accent3"/>
              </a:solidFill>
              <a:latin typeface="Proxima Nova"/>
              <a:ea typeface="Proxima Nova"/>
              <a:cs typeface="Proxima Nova"/>
              <a:sym typeface="Proxima Nova"/>
            </a:endParaRPr>
          </a:p>
        </p:txBody>
      </p:sp>
      <p:pic>
        <p:nvPicPr>
          <p:cNvPr id="654" name="Google Shape;654;g2eb7818220b_0_21"/>
          <p:cNvPicPr preferRelativeResize="0"/>
          <p:nvPr/>
        </p:nvPicPr>
        <p:blipFill>
          <a:blip r:embed="rId3">
            <a:alphaModFix/>
          </a:blip>
          <a:stretch>
            <a:fillRect/>
          </a:stretch>
        </p:blipFill>
        <p:spPr>
          <a:xfrm>
            <a:off x="54550" y="1301200"/>
            <a:ext cx="4517450" cy="2541066"/>
          </a:xfrm>
          <a:prstGeom prst="rect">
            <a:avLst/>
          </a:prstGeom>
          <a:noFill/>
          <a:ln>
            <a:noFill/>
          </a:ln>
        </p:spPr>
      </p:pic>
      <p:pic>
        <p:nvPicPr>
          <p:cNvPr id="655" name="Google Shape;655;g2eb7818220b_0_21"/>
          <p:cNvPicPr preferRelativeResize="0"/>
          <p:nvPr/>
        </p:nvPicPr>
        <p:blipFill>
          <a:blip r:embed="rId4">
            <a:alphaModFix/>
          </a:blip>
          <a:stretch>
            <a:fillRect/>
          </a:stretch>
        </p:blipFill>
        <p:spPr>
          <a:xfrm>
            <a:off x="4608632" y="1301213"/>
            <a:ext cx="4444192" cy="2541075"/>
          </a:xfrm>
          <a:prstGeom prst="rect">
            <a:avLst/>
          </a:prstGeom>
          <a:noFill/>
          <a:ln>
            <a:noFill/>
          </a:ln>
        </p:spPr>
      </p:pic>
      <p:sp>
        <p:nvSpPr>
          <p:cNvPr id="656" name="Google Shape;656;g2eb7818220b_0_21"/>
          <p:cNvSpPr/>
          <p:nvPr/>
        </p:nvSpPr>
        <p:spPr>
          <a:xfrm rot="2700000">
            <a:off x="5039024" y="34008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57" name="Google Shape;657;g2eb7818220b_0_21"/>
          <p:cNvSpPr/>
          <p:nvPr/>
        </p:nvSpPr>
        <p:spPr>
          <a:xfrm rot="2700000">
            <a:off x="5468724" y="34008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58" name="Google Shape;658;g2eb7818220b_0_21"/>
          <p:cNvSpPr/>
          <p:nvPr/>
        </p:nvSpPr>
        <p:spPr>
          <a:xfrm rot="2700000">
            <a:off x="500361" y="345097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59" name="Google Shape;659;g2eb7818220b_0_21"/>
          <p:cNvSpPr/>
          <p:nvPr/>
        </p:nvSpPr>
        <p:spPr>
          <a:xfrm rot="2700000">
            <a:off x="6851086" y="340080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60" name="Google Shape;660;g2eb7818220b_0_21"/>
          <p:cNvSpPr/>
          <p:nvPr/>
        </p:nvSpPr>
        <p:spPr>
          <a:xfrm rot="2700000">
            <a:off x="1880224" y="34008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61" name="Google Shape;661;g2eb7818220b_0_21"/>
          <p:cNvSpPr/>
          <p:nvPr/>
        </p:nvSpPr>
        <p:spPr>
          <a:xfrm rot="2700000">
            <a:off x="2335624" y="34283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62" name="Google Shape;662;g2eb7818220b_0_21"/>
          <p:cNvSpPr/>
          <p:nvPr/>
        </p:nvSpPr>
        <p:spPr>
          <a:xfrm rot="2700000">
            <a:off x="3260099" y="345097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ee18b63062_0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68" name="Google Shape;668;g2ee18b63062_0_36"/>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K-Means</a:t>
            </a:r>
            <a:r>
              <a:rPr lang="fr"/>
              <a:t> et </a:t>
            </a:r>
            <a:r>
              <a:rPr b="1" lang="fr"/>
              <a:t>2 clusters</a:t>
            </a:r>
            <a:endParaRPr b="1"/>
          </a:p>
        </p:txBody>
      </p:sp>
      <p:sp>
        <p:nvSpPr>
          <p:cNvPr id="669" name="Google Shape;669;g2ee18b63062_0_36"/>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34 208.62</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106 298.30</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670" name="Google Shape;670;g2ee18b63062_0_36"/>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140 506.92</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pic>
        <p:nvPicPr>
          <p:cNvPr id="671" name="Google Shape;671;g2ee18b63062_0_36"/>
          <p:cNvPicPr preferRelativeResize="0"/>
          <p:nvPr/>
        </p:nvPicPr>
        <p:blipFill>
          <a:blip r:embed="rId3">
            <a:alphaModFix/>
          </a:blip>
          <a:stretch>
            <a:fillRect/>
          </a:stretch>
        </p:blipFill>
        <p:spPr>
          <a:xfrm>
            <a:off x="5051025" y="1668125"/>
            <a:ext cx="3339855" cy="2613800"/>
          </a:xfrm>
          <a:prstGeom prst="rect">
            <a:avLst/>
          </a:prstGeom>
          <a:noFill/>
          <a:ln>
            <a:noFill/>
          </a:ln>
        </p:spPr>
      </p:pic>
      <p:pic>
        <p:nvPicPr>
          <p:cNvPr id="672" name="Google Shape;672;g2ee18b63062_0_36"/>
          <p:cNvPicPr preferRelativeResize="0"/>
          <p:nvPr/>
        </p:nvPicPr>
        <p:blipFill>
          <a:blip r:embed="rId4">
            <a:alphaModFix/>
          </a:blip>
          <a:stretch>
            <a:fillRect/>
          </a:stretch>
        </p:blipFill>
        <p:spPr>
          <a:xfrm>
            <a:off x="163275" y="1532225"/>
            <a:ext cx="4267201" cy="303599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ee18b63062_0_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678" name="Google Shape;678;g2ee18b63062_0_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79" name="Google Shape;679;g2ee18b63062_0_45"/>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680" name="Google Shape;680;g2ee18b63062_0_45"/>
          <p:cNvPicPr preferRelativeResize="0"/>
          <p:nvPr/>
        </p:nvPicPr>
        <p:blipFill>
          <a:blip r:embed="rId3">
            <a:alphaModFix/>
          </a:blip>
          <a:stretch>
            <a:fillRect/>
          </a:stretch>
        </p:blipFill>
        <p:spPr>
          <a:xfrm>
            <a:off x="2274025" y="1236175"/>
            <a:ext cx="4595950" cy="2671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e810586e8c_0_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Variables comportementales</a:t>
            </a:r>
            <a:endParaRPr/>
          </a:p>
        </p:txBody>
      </p:sp>
      <p:sp>
        <p:nvSpPr>
          <p:cNvPr id="103" name="Google Shape;103;g2e810586e8c_0_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100000"/>
              <a:buNone/>
            </a:pPr>
            <a:r>
              <a:t/>
            </a:r>
            <a:endParaRPr/>
          </a:p>
          <a:p>
            <a:pPr indent="0" lvl="0" marL="457200" rtl="0" algn="l">
              <a:lnSpc>
                <a:spcPct val="115000"/>
              </a:lnSpc>
              <a:spcBef>
                <a:spcPts val="0"/>
              </a:spcBef>
              <a:spcAft>
                <a:spcPts val="0"/>
              </a:spcAft>
              <a:buSzPct val="100000"/>
              <a:buNone/>
            </a:pPr>
            <a:r>
              <a:rPr lang="fr"/>
              <a:t>Identification manuelle des </a:t>
            </a:r>
            <a:r>
              <a:rPr b="1" lang="fr"/>
              <a:t>variables comportementales</a:t>
            </a:r>
            <a:endParaRPr b="1"/>
          </a:p>
          <a:p>
            <a:pPr indent="0" lvl="0" marL="457200" rtl="0" algn="l">
              <a:lnSpc>
                <a:spcPct val="115000"/>
              </a:lnSpc>
              <a:spcBef>
                <a:spcPts val="0"/>
              </a:spcBef>
              <a:spcAft>
                <a:spcPts val="0"/>
              </a:spcAft>
              <a:buSzPct val="100000"/>
              <a:buNone/>
            </a:pPr>
            <a:r>
              <a:rPr b="1" lang="fr"/>
              <a:t>88 variables</a:t>
            </a:r>
            <a:r>
              <a:rPr lang="fr"/>
              <a:t> ont été classifiées comme comportementales.</a:t>
            </a:r>
            <a:endParaRPr/>
          </a:p>
          <a:p>
            <a:pPr indent="0" lvl="0" marL="457200" rtl="0" algn="l">
              <a:lnSpc>
                <a:spcPct val="115000"/>
              </a:lnSpc>
              <a:spcBef>
                <a:spcPts val="0"/>
              </a:spcBef>
              <a:spcAft>
                <a:spcPts val="0"/>
              </a:spcAft>
              <a:buSzPct val="100000"/>
              <a:buNone/>
            </a:pPr>
            <a:r>
              <a:t/>
            </a:r>
            <a:endParaRPr/>
          </a:p>
          <a:p>
            <a:pPr indent="0" lvl="0" marL="457200" rtl="0" algn="l">
              <a:lnSpc>
                <a:spcPct val="115000"/>
              </a:lnSpc>
              <a:spcBef>
                <a:spcPts val="0"/>
              </a:spcBef>
              <a:spcAft>
                <a:spcPts val="0"/>
              </a:spcAft>
              <a:buSzPct val="100000"/>
              <a:buNone/>
            </a:pPr>
            <a:r>
              <a:rPr lang="fr"/>
              <a:t>Exemples : </a:t>
            </a:r>
            <a:endParaRPr/>
          </a:p>
          <a:p>
            <a:pPr indent="457200" lvl="0" marL="457200" rtl="0" algn="l">
              <a:lnSpc>
                <a:spcPct val="115000"/>
              </a:lnSpc>
              <a:spcBef>
                <a:spcPts val="0"/>
              </a:spcBef>
              <a:spcAft>
                <a:spcPts val="0"/>
              </a:spcAft>
              <a:buSzPct val="100000"/>
              <a:buNone/>
            </a:pPr>
            <a:r>
              <a:rPr lang="fr"/>
              <a:t>MONPOOL : nombre de mois d’utilisation de la piscine l’année dernière</a:t>
            </a:r>
            <a:endParaRPr/>
          </a:p>
          <a:p>
            <a:pPr indent="457200" lvl="0" marL="457200" rtl="0" algn="l">
              <a:lnSpc>
                <a:spcPct val="115000"/>
              </a:lnSpc>
              <a:spcBef>
                <a:spcPts val="0"/>
              </a:spcBef>
              <a:spcAft>
                <a:spcPts val="0"/>
              </a:spcAft>
              <a:buSzPct val="100000"/>
              <a:buNone/>
            </a:pPr>
            <a:r>
              <a:rPr lang="fr"/>
              <a:t>OVENUSE : fréquence d’utilisation du four par semaine</a:t>
            </a:r>
            <a:endParaRPr/>
          </a:p>
          <a:p>
            <a:pPr indent="0" lvl="0" marL="914400" rtl="0" algn="l">
              <a:lnSpc>
                <a:spcPct val="115000"/>
              </a:lnSpc>
              <a:spcBef>
                <a:spcPts val="0"/>
              </a:spcBef>
              <a:spcAft>
                <a:spcPts val="0"/>
              </a:spcAft>
              <a:buSzPct val="100000"/>
              <a:buNone/>
            </a:pPr>
            <a:r>
              <a:rPr lang="fr"/>
              <a:t>EVCHRGWKS : l’utilisateur charge son véhicule électrique sur son lieu de travail/d’étude</a:t>
            </a:r>
            <a:endParaRPr/>
          </a:p>
          <a:p>
            <a:pPr indent="0" lvl="0" marL="914400" rtl="0" algn="l">
              <a:lnSpc>
                <a:spcPct val="115000"/>
              </a:lnSpc>
              <a:spcBef>
                <a:spcPts val="0"/>
              </a:spcBef>
              <a:spcAft>
                <a:spcPts val="0"/>
              </a:spcAft>
              <a:buSzPct val="100000"/>
              <a:buNone/>
            </a:pPr>
            <a:r>
              <a:rPr lang="fr"/>
              <a:t>DWCYCLE : type de cycle d’utilisation principal du lave-vaisselle (cycle rapide, cycle lourd pour casserole, cycle à basse consommation d’énergie…)</a:t>
            </a:r>
            <a:endParaRPr/>
          </a:p>
          <a:p>
            <a:pPr indent="0" lvl="0" marL="457200" rtl="0" algn="l">
              <a:lnSpc>
                <a:spcPct val="115000"/>
              </a:lnSpc>
              <a:spcBef>
                <a:spcPts val="0"/>
              </a:spcBef>
              <a:spcAft>
                <a:spcPts val="0"/>
              </a:spcAft>
              <a:buSzPct val="100000"/>
              <a:buNone/>
            </a:pPr>
            <a:r>
              <a:t/>
            </a:r>
            <a:endParaRPr/>
          </a:p>
        </p:txBody>
      </p:sp>
      <p:sp>
        <p:nvSpPr>
          <p:cNvPr id="104" name="Google Shape;104;g2e810586e8c_0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1c177daaa7_0_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86" name="Google Shape;686;g21c177daaa7_0_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687" name="Google Shape;687;g21c177daaa7_0_1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Les ménages ayant une utilisation plus intensive des appareils</a:t>
            </a:r>
            <a:endParaRPr/>
          </a:p>
          <a:p>
            <a:pPr indent="0" lvl="0" marL="457200" rtl="0" algn="l">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1 : Les ménages ayant une utilisation plus modérée des appareils</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ee18b63062_0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93" name="Google Shape;693;g2ee18b63062_0_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694" name="Google Shape;694;g2ee18b63062_0_58"/>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695" name="Google Shape;695;g2ee18b63062_0_58"/>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696" name="Google Shape;696;g2ee18b63062_0_58"/>
          <p:cNvPicPr preferRelativeResize="0"/>
          <p:nvPr/>
        </p:nvPicPr>
        <p:blipFill>
          <a:blip r:embed="rId3">
            <a:alphaModFix/>
          </a:blip>
          <a:stretch>
            <a:fillRect/>
          </a:stretch>
        </p:blipFill>
        <p:spPr>
          <a:xfrm>
            <a:off x="1069938" y="1479213"/>
            <a:ext cx="7004125" cy="1891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2ee18b63062_0_66"/>
          <p:cNvSpPr txBox="1"/>
          <p:nvPr>
            <p:ph type="title"/>
          </p:nvPr>
        </p:nvSpPr>
        <p:spPr>
          <a:xfrm>
            <a:off x="311700" y="59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702" name="Google Shape;702;g2ee18b63062_0_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703" name="Google Shape;703;g2ee18b63062_0_66"/>
          <p:cNvPicPr preferRelativeResize="0"/>
          <p:nvPr/>
        </p:nvPicPr>
        <p:blipFill>
          <a:blip r:embed="rId3">
            <a:alphaModFix/>
          </a:blip>
          <a:stretch>
            <a:fillRect/>
          </a:stretch>
        </p:blipFill>
        <p:spPr>
          <a:xfrm>
            <a:off x="69725" y="1151963"/>
            <a:ext cx="4502274" cy="2528823"/>
          </a:xfrm>
          <a:prstGeom prst="rect">
            <a:avLst/>
          </a:prstGeom>
          <a:noFill/>
          <a:ln>
            <a:noFill/>
          </a:ln>
        </p:spPr>
      </p:pic>
      <p:pic>
        <p:nvPicPr>
          <p:cNvPr id="704" name="Google Shape;704;g2ee18b63062_0_66"/>
          <p:cNvPicPr preferRelativeResize="0"/>
          <p:nvPr/>
        </p:nvPicPr>
        <p:blipFill>
          <a:blip r:embed="rId4">
            <a:alphaModFix/>
          </a:blip>
          <a:stretch>
            <a:fillRect/>
          </a:stretch>
        </p:blipFill>
        <p:spPr>
          <a:xfrm>
            <a:off x="4641725" y="1144350"/>
            <a:ext cx="4502275" cy="2544056"/>
          </a:xfrm>
          <a:prstGeom prst="rect">
            <a:avLst/>
          </a:prstGeom>
          <a:noFill/>
          <a:ln>
            <a:noFill/>
          </a:ln>
        </p:spPr>
      </p:pic>
      <p:sp>
        <p:nvSpPr>
          <p:cNvPr id="705" name="Google Shape;705;g2ee18b63062_0_66"/>
          <p:cNvSpPr txBox="1"/>
          <p:nvPr/>
        </p:nvSpPr>
        <p:spPr>
          <a:xfrm>
            <a:off x="633725" y="3987500"/>
            <a:ext cx="33591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4A86E8"/>
              </a:buClr>
              <a:buSzPts val="1400"/>
              <a:buFont typeface="Proxima Nova"/>
              <a:buChar char="●"/>
            </a:pPr>
            <a:r>
              <a:rPr b="0" i="0" lang="fr" sz="1400" u="none" cap="none" strike="noStrike">
                <a:solidFill>
                  <a:srgbClr val="4A86E8"/>
                </a:solidFill>
                <a:latin typeface="Proxima Nova"/>
                <a:ea typeface="Proxima Nova"/>
                <a:cs typeface="Proxima Nova"/>
                <a:sym typeface="Proxima Nova"/>
              </a:rPr>
              <a:t>Les principaux facteurs de consommation d’énergie du cluster </a:t>
            </a:r>
            <a:r>
              <a:rPr lang="fr">
                <a:solidFill>
                  <a:srgbClr val="4A86E8"/>
                </a:solidFill>
                <a:latin typeface="Proxima Nova"/>
                <a:ea typeface="Proxima Nova"/>
                <a:cs typeface="Proxima Nova"/>
                <a:sym typeface="Proxima Nova"/>
              </a:rPr>
              <a:t>0</a:t>
            </a:r>
            <a:r>
              <a:rPr b="0" i="0" lang="fr" sz="1400" u="none" cap="none" strike="noStrike">
                <a:solidFill>
                  <a:srgbClr val="4A86E8"/>
                </a:solidFill>
                <a:latin typeface="Proxima Nova"/>
                <a:ea typeface="Proxima Nova"/>
                <a:cs typeface="Proxima Nova"/>
                <a:sym typeface="Proxima Nova"/>
              </a:rPr>
              <a:t> </a:t>
            </a:r>
            <a:r>
              <a:rPr lang="fr">
                <a:solidFill>
                  <a:srgbClr val="4A86E8"/>
                </a:solidFill>
                <a:latin typeface="Proxima Nova"/>
                <a:ea typeface="Proxima Nova"/>
                <a:cs typeface="Proxima Nova"/>
                <a:sym typeface="Proxima Nova"/>
              </a:rPr>
              <a:t>est </a:t>
            </a:r>
            <a:r>
              <a:rPr b="0" i="0" lang="fr" sz="1400" u="none" cap="none" strike="noStrike">
                <a:solidFill>
                  <a:srgbClr val="4A86E8"/>
                </a:solidFill>
                <a:latin typeface="Proxima Nova"/>
                <a:ea typeface="Proxima Nova"/>
                <a:cs typeface="Proxima Nova"/>
                <a:sym typeface="Proxima Nova"/>
              </a:rPr>
              <a:t>la piscine (</a:t>
            </a:r>
            <a:r>
              <a:rPr lang="fr">
                <a:solidFill>
                  <a:srgbClr val="4A86E8"/>
                </a:solidFill>
                <a:latin typeface="Proxima Nova"/>
                <a:ea typeface="Proxima Nova"/>
                <a:cs typeface="Proxima Nova"/>
                <a:sym typeface="Proxima Nova"/>
              </a:rPr>
              <a:t>un</a:t>
            </a:r>
            <a:r>
              <a:rPr b="0" i="0" lang="fr" sz="1400" u="none" cap="none" strike="noStrike">
                <a:solidFill>
                  <a:srgbClr val="4A86E8"/>
                </a:solidFill>
                <a:latin typeface="Proxima Nova"/>
                <a:ea typeface="Proxima Nova"/>
                <a:cs typeface="Proxima Nova"/>
                <a:sym typeface="Proxima Nova"/>
              </a:rPr>
              <a:t> loisir)</a:t>
            </a:r>
            <a:endParaRPr b="0" i="0" sz="1800" u="none" cap="none" strike="noStrike">
              <a:solidFill>
                <a:schemeClr val="accent3"/>
              </a:solidFill>
              <a:latin typeface="Proxima Nova"/>
              <a:ea typeface="Proxima Nova"/>
              <a:cs typeface="Proxima Nova"/>
              <a:sym typeface="Proxima Nova"/>
            </a:endParaRPr>
          </a:p>
        </p:txBody>
      </p:sp>
      <p:sp>
        <p:nvSpPr>
          <p:cNvPr id="706" name="Google Shape;706;g2ee18b63062_0_66"/>
          <p:cNvSpPr txBox="1"/>
          <p:nvPr/>
        </p:nvSpPr>
        <p:spPr>
          <a:xfrm>
            <a:off x="5170000" y="3879800"/>
            <a:ext cx="3558600" cy="104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CC0000"/>
              </a:buClr>
              <a:buSzPts val="1400"/>
              <a:buFont typeface="Proxima Nova"/>
              <a:buChar char="●"/>
            </a:pPr>
            <a:r>
              <a:rPr b="0" i="0" lang="fr" sz="1400" u="none" cap="none" strike="noStrike">
                <a:solidFill>
                  <a:srgbClr val="CC0000"/>
                </a:solidFill>
                <a:latin typeface="Proxima Nova"/>
                <a:ea typeface="Proxima Nova"/>
                <a:cs typeface="Proxima Nova"/>
                <a:sym typeface="Proxima Nova"/>
              </a:rPr>
              <a:t>Les principaux facteurs de consommation d’énergie du cluster </a:t>
            </a:r>
            <a:r>
              <a:rPr lang="fr">
                <a:solidFill>
                  <a:srgbClr val="CC0000"/>
                </a:solidFill>
                <a:latin typeface="Proxima Nova"/>
                <a:ea typeface="Proxima Nova"/>
                <a:cs typeface="Proxima Nova"/>
                <a:sym typeface="Proxima Nova"/>
              </a:rPr>
              <a:t>1</a:t>
            </a:r>
            <a:r>
              <a:rPr b="0" i="0" lang="fr" sz="1400" u="none" cap="none" strike="noStrike">
                <a:solidFill>
                  <a:srgbClr val="CC0000"/>
                </a:solidFill>
                <a:latin typeface="Proxima Nova"/>
                <a:ea typeface="Proxima Nova"/>
                <a:cs typeface="Proxima Nova"/>
                <a:sym typeface="Proxima Nova"/>
              </a:rPr>
              <a:t> sont l’électroménager (besoins essentiels d’un logement)</a:t>
            </a:r>
            <a:endParaRPr b="0" i="0" sz="1800" u="none" cap="none" strike="noStrike">
              <a:solidFill>
                <a:schemeClr val="accent3"/>
              </a:solidFill>
              <a:latin typeface="Proxima Nova"/>
              <a:ea typeface="Proxima Nova"/>
              <a:cs typeface="Proxima Nova"/>
              <a:sym typeface="Proxima Nova"/>
            </a:endParaRPr>
          </a:p>
        </p:txBody>
      </p:sp>
      <p:sp>
        <p:nvSpPr>
          <p:cNvPr id="707" name="Google Shape;707;g2ee18b63062_0_66"/>
          <p:cNvSpPr/>
          <p:nvPr/>
        </p:nvSpPr>
        <p:spPr>
          <a:xfrm rot="2700000">
            <a:off x="5085774" y="32369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08" name="Google Shape;708;g2ee18b63062_0_66"/>
          <p:cNvSpPr/>
          <p:nvPr/>
        </p:nvSpPr>
        <p:spPr>
          <a:xfrm rot="2700000">
            <a:off x="5541174" y="32833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09" name="Google Shape;709;g2ee18b63062_0_66"/>
          <p:cNvSpPr/>
          <p:nvPr/>
        </p:nvSpPr>
        <p:spPr>
          <a:xfrm rot="2700000">
            <a:off x="6463449" y="32833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10" name="Google Shape;710;g2ee18b63062_0_66"/>
          <p:cNvSpPr/>
          <p:nvPr/>
        </p:nvSpPr>
        <p:spPr>
          <a:xfrm rot="2700000">
            <a:off x="579086" y="3283325"/>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11" name="Google Shape;711;g2ee18b63062_0_66"/>
          <p:cNvSpPr/>
          <p:nvPr/>
        </p:nvSpPr>
        <p:spPr>
          <a:xfrm rot="2700000">
            <a:off x="8818086" y="3236900"/>
            <a:ext cx="196434" cy="447599"/>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2ee996b864d_0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17" name="Google Shape;717;g2ee996b864d_0_23"/>
          <p:cNvSpPr txBox="1"/>
          <p:nvPr>
            <p:ph type="title"/>
          </p:nvPr>
        </p:nvSpPr>
        <p:spPr>
          <a:xfrm>
            <a:off x="311700" y="240925"/>
            <a:ext cx="8520600" cy="6459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07"/>
              <a:buNone/>
            </a:pPr>
            <a:r>
              <a:rPr lang="fr"/>
              <a:t>Différence entre </a:t>
            </a:r>
            <a:r>
              <a:rPr b="1" lang="fr"/>
              <a:t>K-Means </a:t>
            </a:r>
            <a:r>
              <a:rPr lang="fr"/>
              <a:t>et </a:t>
            </a:r>
            <a:r>
              <a:rPr b="1" lang="fr"/>
              <a:t>Kernel K-Means</a:t>
            </a:r>
            <a:endParaRPr b="1"/>
          </a:p>
          <a:p>
            <a:pPr indent="0" lvl="0" marL="0" rtl="0" algn="ctr">
              <a:lnSpc>
                <a:spcPct val="100000"/>
              </a:lnSpc>
              <a:spcBef>
                <a:spcPts val="0"/>
              </a:spcBef>
              <a:spcAft>
                <a:spcPts val="0"/>
              </a:spcAft>
              <a:buSzPct val="111107"/>
              <a:buNone/>
            </a:pPr>
            <a:r>
              <a:rPr lang="fr"/>
              <a:t>avec </a:t>
            </a:r>
            <a:r>
              <a:rPr b="1" lang="fr"/>
              <a:t>2 clusters</a:t>
            </a:r>
            <a:endParaRPr b="1"/>
          </a:p>
        </p:txBody>
      </p:sp>
      <p:pic>
        <p:nvPicPr>
          <p:cNvPr id="718" name="Google Shape;718;g2ee996b864d_0_23"/>
          <p:cNvPicPr preferRelativeResize="0"/>
          <p:nvPr/>
        </p:nvPicPr>
        <p:blipFill>
          <a:blip r:embed="rId3">
            <a:alphaModFix/>
          </a:blip>
          <a:stretch>
            <a:fillRect/>
          </a:stretch>
        </p:blipFill>
        <p:spPr>
          <a:xfrm>
            <a:off x="4631925" y="1353213"/>
            <a:ext cx="4267201" cy="3035992"/>
          </a:xfrm>
          <a:prstGeom prst="rect">
            <a:avLst/>
          </a:prstGeom>
          <a:noFill/>
          <a:ln>
            <a:noFill/>
          </a:ln>
        </p:spPr>
      </p:pic>
      <p:sp>
        <p:nvSpPr>
          <p:cNvPr id="719" name="Google Shape;719;g2ee996b864d_0_23"/>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34 208.62</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106 298.30</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720" name="Google Shape;720;g2ee996b864d_0_23"/>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140 506.92</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pic>
        <p:nvPicPr>
          <p:cNvPr id="721" name="Google Shape;721;g2ee996b864d_0_23"/>
          <p:cNvPicPr preferRelativeResize="0"/>
          <p:nvPr/>
        </p:nvPicPr>
        <p:blipFill>
          <a:blip r:embed="rId4">
            <a:alphaModFix/>
          </a:blip>
          <a:stretch>
            <a:fillRect/>
          </a:stretch>
        </p:blipFill>
        <p:spPr>
          <a:xfrm>
            <a:off x="151100" y="1350063"/>
            <a:ext cx="4267200" cy="3042310"/>
          </a:xfrm>
          <a:prstGeom prst="rect">
            <a:avLst/>
          </a:prstGeom>
          <a:noFill/>
          <a:ln>
            <a:noFill/>
          </a:ln>
        </p:spPr>
      </p:pic>
      <p:sp>
        <p:nvSpPr>
          <p:cNvPr id="722" name="Google Shape;722;g2ee996b864d_0_23"/>
          <p:cNvSpPr txBox="1"/>
          <p:nvPr/>
        </p:nvSpPr>
        <p:spPr>
          <a:xfrm>
            <a:off x="172700" y="4374550"/>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79 206</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49 031.23</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723" name="Google Shape;723;g2ee996b864d_0_23"/>
          <p:cNvSpPr txBox="1"/>
          <p:nvPr/>
        </p:nvSpPr>
        <p:spPr>
          <a:xfrm>
            <a:off x="2295500" y="4494100"/>
            <a:ext cx="2122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128 237.23</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1c177daaa7_0_2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29" name="Google Shape;729;g21c177daaa7_0_272"/>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comportementales avec </a:t>
            </a:r>
            <a:r>
              <a:rPr b="1" lang="fr"/>
              <a:t>K-Means</a:t>
            </a:r>
            <a:r>
              <a:rPr lang="fr"/>
              <a:t> et </a:t>
            </a:r>
            <a:r>
              <a:rPr b="1" lang="fr"/>
              <a:t>3</a:t>
            </a:r>
            <a:r>
              <a:rPr b="1" lang="fr"/>
              <a:t> clusters</a:t>
            </a:r>
            <a:endParaRPr b="1"/>
          </a:p>
        </p:txBody>
      </p:sp>
      <p:sp>
        <p:nvSpPr>
          <p:cNvPr id="730" name="Google Shape;730;g21c177daaa7_0_272"/>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42 542.95</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62 433.50</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731" name="Google Shape;731;g21c177daaa7_0_272"/>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 8958.93</a:t>
            </a:r>
            <a:endParaRPr sz="1000">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113935.38</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pic>
        <p:nvPicPr>
          <p:cNvPr id="732" name="Google Shape;732;g21c177daaa7_0_272"/>
          <p:cNvPicPr preferRelativeResize="0"/>
          <p:nvPr/>
        </p:nvPicPr>
        <p:blipFill>
          <a:blip r:embed="rId3">
            <a:alphaModFix/>
          </a:blip>
          <a:stretch>
            <a:fillRect/>
          </a:stretch>
        </p:blipFill>
        <p:spPr>
          <a:xfrm>
            <a:off x="4903700" y="1760750"/>
            <a:ext cx="3392587" cy="2613801"/>
          </a:xfrm>
          <a:prstGeom prst="rect">
            <a:avLst/>
          </a:prstGeom>
          <a:noFill/>
          <a:ln>
            <a:noFill/>
          </a:ln>
        </p:spPr>
      </p:pic>
      <p:pic>
        <p:nvPicPr>
          <p:cNvPr id="733" name="Google Shape;733;g21c177daaa7_0_272"/>
          <p:cNvPicPr preferRelativeResize="0"/>
          <p:nvPr/>
        </p:nvPicPr>
        <p:blipFill>
          <a:blip r:embed="rId4">
            <a:alphaModFix/>
          </a:blip>
          <a:stretch>
            <a:fillRect/>
          </a:stretch>
        </p:blipFill>
        <p:spPr>
          <a:xfrm>
            <a:off x="241000" y="1542913"/>
            <a:ext cx="4267200" cy="30494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21c177daaa7_0_2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739" name="Google Shape;739;g21c177daaa7_0_2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40" name="Google Shape;740;g21c177daaa7_0_281"/>
          <p:cNvSpPr txBox="1"/>
          <p:nvPr/>
        </p:nvSpPr>
        <p:spPr>
          <a:xfrm>
            <a:off x="88200"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741" name="Google Shape;741;g21c177daaa7_0_281"/>
          <p:cNvPicPr preferRelativeResize="0"/>
          <p:nvPr/>
        </p:nvPicPr>
        <p:blipFill>
          <a:blip r:embed="rId3">
            <a:alphaModFix/>
          </a:blip>
          <a:stretch>
            <a:fillRect/>
          </a:stretch>
        </p:blipFill>
        <p:spPr>
          <a:xfrm>
            <a:off x="1866900" y="1376825"/>
            <a:ext cx="5410200" cy="26193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21c177daaa7_0_2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47" name="Google Shape;747;g21c177daaa7_0_2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748" name="Google Shape;748;g21c177daaa7_0_28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0 : </a:t>
            </a:r>
            <a:r>
              <a:rPr lang="fr"/>
              <a:t>Les ménages ayant une utilisation plus modérée des équipements</a:t>
            </a:r>
            <a:endParaRPr/>
          </a:p>
          <a:p>
            <a:pPr indent="0" lvl="0" marL="457200" rtl="0" algn="l">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1 : Les ménages utilisant beaucoup l’électroménager et les lumières</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2 : </a:t>
            </a:r>
            <a:r>
              <a:rPr lang="fr"/>
              <a:t>Les ménages utilisant beaucoup la piscine</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21c177daaa7_0_2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54" name="Google Shape;754;g21c177daaa7_0_2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755" name="Google Shape;755;g21c177daaa7_0_294"/>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3</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756" name="Google Shape;756;g21c177daaa7_0_294"/>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757" name="Google Shape;757;g21c177daaa7_0_294"/>
          <p:cNvPicPr preferRelativeResize="0"/>
          <p:nvPr/>
        </p:nvPicPr>
        <p:blipFill>
          <a:blip r:embed="rId3">
            <a:alphaModFix/>
          </a:blip>
          <a:stretch>
            <a:fillRect/>
          </a:stretch>
        </p:blipFill>
        <p:spPr>
          <a:xfrm>
            <a:off x="1579438" y="1552500"/>
            <a:ext cx="5985125" cy="19900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21c177daaa7_0_381"/>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763" name="Google Shape;763;g21c177daaa7_0_3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764" name="Google Shape;764;g21c177daaa7_0_381"/>
          <p:cNvPicPr preferRelativeResize="0"/>
          <p:nvPr/>
        </p:nvPicPr>
        <p:blipFill>
          <a:blip r:embed="rId3">
            <a:alphaModFix/>
          </a:blip>
          <a:stretch>
            <a:fillRect/>
          </a:stretch>
        </p:blipFill>
        <p:spPr>
          <a:xfrm>
            <a:off x="311701" y="572700"/>
            <a:ext cx="3839725" cy="2197461"/>
          </a:xfrm>
          <a:prstGeom prst="rect">
            <a:avLst/>
          </a:prstGeom>
          <a:noFill/>
          <a:ln>
            <a:noFill/>
          </a:ln>
        </p:spPr>
      </p:pic>
      <p:pic>
        <p:nvPicPr>
          <p:cNvPr id="765" name="Google Shape;765;g21c177daaa7_0_381"/>
          <p:cNvPicPr preferRelativeResize="0"/>
          <p:nvPr/>
        </p:nvPicPr>
        <p:blipFill>
          <a:blip r:embed="rId4">
            <a:alphaModFix/>
          </a:blip>
          <a:stretch>
            <a:fillRect/>
          </a:stretch>
        </p:blipFill>
        <p:spPr>
          <a:xfrm>
            <a:off x="4992575" y="578338"/>
            <a:ext cx="3839725" cy="2186180"/>
          </a:xfrm>
          <a:prstGeom prst="rect">
            <a:avLst/>
          </a:prstGeom>
          <a:noFill/>
          <a:ln>
            <a:noFill/>
          </a:ln>
        </p:spPr>
      </p:pic>
      <p:pic>
        <p:nvPicPr>
          <p:cNvPr id="766" name="Google Shape;766;g21c177daaa7_0_381"/>
          <p:cNvPicPr preferRelativeResize="0"/>
          <p:nvPr/>
        </p:nvPicPr>
        <p:blipFill>
          <a:blip r:embed="rId5">
            <a:alphaModFix/>
          </a:blip>
          <a:stretch>
            <a:fillRect/>
          </a:stretch>
        </p:blipFill>
        <p:spPr>
          <a:xfrm>
            <a:off x="311701" y="2770150"/>
            <a:ext cx="3839726" cy="2193452"/>
          </a:xfrm>
          <a:prstGeom prst="rect">
            <a:avLst/>
          </a:prstGeom>
          <a:noFill/>
          <a:ln>
            <a:noFill/>
          </a:ln>
        </p:spPr>
      </p:pic>
      <p:sp>
        <p:nvSpPr>
          <p:cNvPr id="767" name="Google Shape;767;g21c177daaa7_0_381"/>
          <p:cNvSpPr/>
          <p:nvPr/>
        </p:nvSpPr>
        <p:spPr>
          <a:xfrm rot="2700000">
            <a:off x="6505024" y="23997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68" name="Google Shape;768;g21c177daaa7_0_381"/>
          <p:cNvSpPr/>
          <p:nvPr/>
        </p:nvSpPr>
        <p:spPr>
          <a:xfrm rot="2700000">
            <a:off x="5738549" y="23727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69" name="Google Shape;769;g21c177daaa7_0_381"/>
          <p:cNvSpPr/>
          <p:nvPr/>
        </p:nvSpPr>
        <p:spPr>
          <a:xfrm rot="2700000">
            <a:off x="8120174" y="23997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0" name="Google Shape;770;g21c177daaa7_0_381"/>
          <p:cNvSpPr/>
          <p:nvPr/>
        </p:nvSpPr>
        <p:spPr>
          <a:xfrm rot="2700000">
            <a:off x="8506374" y="23727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1" name="Google Shape;771;g21c177daaa7_0_381"/>
          <p:cNvSpPr/>
          <p:nvPr/>
        </p:nvSpPr>
        <p:spPr>
          <a:xfrm rot="2700000">
            <a:off x="7701824" y="23997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2" name="Google Shape;772;g21c177daaa7_0_381"/>
          <p:cNvSpPr/>
          <p:nvPr/>
        </p:nvSpPr>
        <p:spPr>
          <a:xfrm rot="2700000">
            <a:off x="6929362" y="23997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3" name="Google Shape;773;g21c177daaa7_0_381"/>
          <p:cNvSpPr/>
          <p:nvPr/>
        </p:nvSpPr>
        <p:spPr>
          <a:xfrm rot="2700000">
            <a:off x="3438524" y="23727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4" name="Google Shape;774;g21c177daaa7_0_381"/>
          <p:cNvSpPr/>
          <p:nvPr/>
        </p:nvSpPr>
        <p:spPr>
          <a:xfrm rot="2700000">
            <a:off x="7312599" y="239975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5" name="Google Shape;775;g21c177daaa7_0_381"/>
          <p:cNvSpPr/>
          <p:nvPr/>
        </p:nvSpPr>
        <p:spPr>
          <a:xfrm rot="2700000">
            <a:off x="3825499" y="239975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6" name="Google Shape;776;g21c177daaa7_0_381"/>
          <p:cNvSpPr/>
          <p:nvPr/>
        </p:nvSpPr>
        <p:spPr>
          <a:xfrm rot="2700000">
            <a:off x="3047549" y="239975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7" name="Google Shape;777;g21c177daaa7_0_381"/>
          <p:cNvSpPr/>
          <p:nvPr/>
        </p:nvSpPr>
        <p:spPr>
          <a:xfrm rot="2700000">
            <a:off x="2639899" y="23727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8" name="Google Shape;778;g21c177daaa7_0_381"/>
          <p:cNvSpPr/>
          <p:nvPr/>
        </p:nvSpPr>
        <p:spPr>
          <a:xfrm rot="2700000">
            <a:off x="2237724" y="239975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9" name="Google Shape;779;g21c177daaa7_0_381"/>
          <p:cNvSpPr/>
          <p:nvPr/>
        </p:nvSpPr>
        <p:spPr>
          <a:xfrm rot="2700000">
            <a:off x="1068899" y="2363263"/>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80" name="Google Shape;780;g21c177daaa7_0_381"/>
          <p:cNvSpPr/>
          <p:nvPr/>
        </p:nvSpPr>
        <p:spPr>
          <a:xfrm rot="2700000">
            <a:off x="613499" y="239975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81" name="Google Shape;781;g21c177daaa7_0_381"/>
          <p:cNvSpPr/>
          <p:nvPr/>
        </p:nvSpPr>
        <p:spPr>
          <a:xfrm rot="2700000">
            <a:off x="649099" y="46053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21c177daaa7_0_3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87" name="Google Shape;787;g21c177daaa7_0_318"/>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K-Means</a:t>
            </a:r>
            <a:r>
              <a:rPr lang="fr"/>
              <a:t> et </a:t>
            </a:r>
            <a:r>
              <a:rPr b="1" lang="fr"/>
              <a:t>3</a:t>
            </a:r>
            <a:r>
              <a:rPr b="1" lang="fr"/>
              <a:t> clusters</a:t>
            </a:r>
            <a:endParaRPr b="1"/>
          </a:p>
        </p:txBody>
      </p:sp>
      <p:sp>
        <p:nvSpPr>
          <p:cNvPr id="788" name="Google Shape;788;g21c177daaa7_0_318"/>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29 570.96</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10 077.78</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789" name="Google Shape;789;g21c177daaa7_0_318"/>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fr" sz="1000">
                <a:solidFill>
                  <a:schemeClr val="accent3"/>
                </a:solidFill>
                <a:latin typeface="Proxima Nova"/>
                <a:ea typeface="Proxima Nova"/>
                <a:cs typeface="Proxima Nova"/>
                <a:sym typeface="Proxima Nova"/>
              </a:rPr>
              <a:t>Cluster 2 : 84 107.45</a:t>
            </a:r>
            <a:endParaRPr sz="1000">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123 756.19</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pic>
        <p:nvPicPr>
          <p:cNvPr id="790" name="Google Shape;790;g21c177daaa7_0_318"/>
          <p:cNvPicPr preferRelativeResize="0"/>
          <p:nvPr/>
        </p:nvPicPr>
        <p:blipFill>
          <a:blip r:embed="rId3">
            <a:alphaModFix/>
          </a:blip>
          <a:stretch>
            <a:fillRect/>
          </a:stretch>
        </p:blipFill>
        <p:spPr>
          <a:xfrm>
            <a:off x="311700" y="1451025"/>
            <a:ext cx="4267201" cy="3048001"/>
          </a:xfrm>
          <a:prstGeom prst="rect">
            <a:avLst/>
          </a:prstGeom>
          <a:noFill/>
          <a:ln>
            <a:noFill/>
          </a:ln>
        </p:spPr>
      </p:pic>
      <p:pic>
        <p:nvPicPr>
          <p:cNvPr id="791" name="Google Shape;791;g21c177daaa7_0_318"/>
          <p:cNvPicPr preferRelativeResize="0"/>
          <p:nvPr/>
        </p:nvPicPr>
        <p:blipFill>
          <a:blip r:embed="rId4">
            <a:alphaModFix/>
          </a:blip>
          <a:stretch>
            <a:fillRect/>
          </a:stretch>
        </p:blipFill>
        <p:spPr>
          <a:xfrm>
            <a:off x="4899875" y="1532150"/>
            <a:ext cx="3572576" cy="276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e810586e8c_0_38"/>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Pré-traitement</a:t>
            </a:r>
            <a:endParaRPr/>
          </a:p>
        </p:txBody>
      </p:sp>
      <p:sp>
        <p:nvSpPr>
          <p:cNvPr id="110" name="Google Shape;110;g2e810586e8c_0_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21c177daaa7_0_3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797" name="Google Shape;797;g21c177daaa7_0_3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98" name="Google Shape;798;g21c177daaa7_0_327"/>
          <p:cNvSpPr txBox="1"/>
          <p:nvPr/>
        </p:nvSpPr>
        <p:spPr>
          <a:xfrm>
            <a:off x="83450" y="3907400"/>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799" name="Google Shape;799;g21c177daaa7_0_327"/>
          <p:cNvPicPr preferRelativeResize="0"/>
          <p:nvPr/>
        </p:nvPicPr>
        <p:blipFill>
          <a:blip r:embed="rId3">
            <a:alphaModFix/>
          </a:blip>
          <a:stretch>
            <a:fillRect/>
          </a:stretch>
        </p:blipFill>
        <p:spPr>
          <a:xfrm>
            <a:off x="1862138" y="1276350"/>
            <a:ext cx="5419725" cy="2590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21c177daaa7_0_4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05" name="Google Shape;805;g21c177daaa7_0_4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806" name="Google Shape;806;g21c177daaa7_0_4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0 : </a:t>
            </a:r>
            <a:r>
              <a:rPr lang="fr"/>
              <a:t>Les ménages utilisant beaucoup l’électroménager et les lumières</a:t>
            </a:r>
            <a:endParaRPr/>
          </a:p>
          <a:p>
            <a:pPr indent="0" lvl="0" marL="457200" rtl="0" algn="l">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1 : </a:t>
            </a:r>
            <a:r>
              <a:rPr lang="fr"/>
              <a:t>Les ménages utilisant beaucoup la piscine</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2 : </a:t>
            </a:r>
            <a:r>
              <a:rPr lang="fr"/>
              <a:t>Les ménages ayant une utilisation plus modérée des équipements</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21c177daaa7_0_3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12" name="Google Shape;812;g21c177daaa7_0_3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813" name="Google Shape;813;g21c177daaa7_0_340"/>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3</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814" name="Google Shape;814;g21c177daaa7_0_340"/>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815" name="Google Shape;815;g21c177daaa7_0_340"/>
          <p:cNvPicPr preferRelativeResize="0"/>
          <p:nvPr/>
        </p:nvPicPr>
        <p:blipFill>
          <a:blip r:embed="rId3">
            <a:alphaModFix/>
          </a:blip>
          <a:stretch>
            <a:fillRect/>
          </a:stretch>
        </p:blipFill>
        <p:spPr>
          <a:xfrm>
            <a:off x="1804813" y="1489063"/>
            <a:ext cx="5534375" cy="18719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21c177daaa7_0_430"/>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821" name="Google Shape;821;g21c177daaa7_0_4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822" name="Google Shape;822;g21c177daaa7_0_430"/>
          <p:cNvPicPr preferRelativeResize="0"/>
          <p:nvPr/>
        </p:nvPicPr>
        <p:blipFill>
          <a:blip r:embed="rId3">
            <a:alphaModFix/>
          </a:blip>
          <a:stretch>
            <a:fillRect/>
          </a:stretch>
        </p:blipFill>
        <p:spPr>
          <a:xfrm>
            <a:off x="311700" y="572700"/>
            <a:ext cx="3839726" cy="2196126"/>
          </a:xfrm>
          <a:prstGeom prst="rect">
            <a:avLst/>
          </a:prstGeom>
          <a:noFill/>
          <a:ln>
            <a:noFill/>
          </a:ln>
        </p:spPr>
      </p:pic>
      <p:pic>
        <p:nvPicPr>
          <p:cNvPr id="823" name="Google Shape;823;g21c177daaa7_0_430"/>
          <p:cNvPicPr preferRelativeResize="0"/>
          <p:nvPr/>
        </p:nvPicPr>
        <p:blipFill>
          <a:blip r:embed="rId4">
            <a:alphaModFix/>
          </a:blip>
          <a:stretch>
            <a:fillRect/>
          </a:stretch>
        </p:blipFill>
        <p:spPr>
          <a:xfrm>
            <a:off x="4632725" y="574350"/>
            <a:ext cx="3839725" cy="2192815"/>
          </a:xfrm>
          <a:prstGeom prst="rect">
            <a:avLst/>
          </a:prstGeom>
          <a:noFill/>
          <a:ln>
            <a:noFill/>
          </a:ln>
        </p:spPr>
      </p:pic>
      <p:pic>
        <p:nvPicPr>
          <p:cNvPr id="824" name="Google Shape;824;g21c177daaa7_0_430"/>
          <p:cNvPicPr preferRelativeResize="0"/>
          <p:nvPr/>
        </p:nvPicPr>
        <p:blipFill>
          <a:blip r:embed="rId5">
            <a:alphaModFix/>
          </a:blip>
          <a:stretch>
            <a:fillRect/>
          </a:stretch>
        </p:blipFill>
        <p:spPr>
          <a:xfrm>
            <a:off x="311700" y="2870645"/>
            <a:ext cx="3839725" cy="2186180"/>
          </a:xfrm>
          <a:prstGeom prst="rect">
            <a:avLst/>
          </a:prstGeom>
          <a:noFill/>
          <a:ln>
            <a:noFill/>
          </a:ln>
        </p:spPr>
      </p:pic>
      <p:sp>
        <p:nvSpPr>
          <p:cNvPr id="825" name="Google Shape;825;g21c177daaa7_0_430"/>
          <p:cNvSpPr/>
          <p:nvPr/>
        </p:nvSpPr>
        <p:spPr>
          <a:xfrm rot="2700000">
            <a:off x="3825499" y="469200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26" name="Google Shape;826;g21c177daaa7_0_430"/>
          <p:cNvSpPr/>
          <p:nvPr/>
        </p:nvSpPr>
        <p:spPr>
          <a:xfrm rot="2700000">
            <a:off x="678924" y="46671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27" name="Google Shape;827;g21c177daaa7_0_430"/>
          <p:cNvSpPr/>
          <p:nvPr/>
        </p:nvSpPr>
        <p:spPr>
          <a:xfrm rot="2700000">
            <a:off x="1075974" y="46671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28" name="Google Shape;828;g21c177daaa7_0_430"/>
          <p:cNvSpPr/>
          <p:nvPr/>
        </p:nvSpPr>
        <p:spPr>
          <a:xfrm rot="2700000">
            <a:off x="2252212" y="469200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29" name="Google Shape;829;g21c177daaa7_0_430"/>
          <p:cNvSpPr/>
          <p:nvPr/>
        </p:nvSpPr>
        <p:spPr>
          <a:xfrm rot="2700000">
            <a:off x="2658499" y="469200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0" name="Google Shape;830;g21c177daaa7_0_430"/>
          <p:cNvSpPr/>
          <p:nvPr/>
        </p:nvSpPr>
        <p:spPr>
          <a:xfrm rot="2700000">
            <a:off x="3038849" y="469200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1" name="Google Shape;831;g21c177daaa7_0_430"/>
          <p:cNvSpPr/>
          <p:nvPr/>
        </p:nvSpPr>
        <p:spPr>
          <a:xfrm rot="2700000">
            <a:off x="3428424" y="46671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2" name="Google Shape;832;g21c177daaa7_0_430"/>
          <p:cNvSpPr/>
          <p:nvPr/>
        </p:nvSpPr>
        <p:spPr>
          <a:xfrm rot="2700000">
            <a:off x="4982799" y="23890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3" name="Google Shape;833;g21c177daaa7_0_430"/>
          <p:cNvSpPr/>
          <p:nvPr/>
        </p:nvSpPr>
        <p:spPr>
          <a:xfrm rot="2700000">
            <a:off x="3803099" y="24066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4" name="Google Shape;834;g21c177daaa7_0_430"/>
          <p:cNvSpPr/>
          <p:nvPr/>
        </p:nvSpPr>
        <p:spPr>
          <a:xfrm rot="2700000">
            <a:off x="3038849" y="239417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5" name="Google Shape;835;g21c177daaa7_0_430"/>
          <p:cNvSpPr/>
          <p:nvPr/>
        </p:nvSpPr>
        <p:spPr>
          <a:xfrm rot="2700000">
            <a:off x="2658499" y="2389038"/>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6" name="Google Shape;836;g21c177daaa7_0_430"/>
          <p:cNvSpPr/>
          <p:nvPr/>
        </p:nvSpPr>
        <p:spPr>
          <a:xfrm rot="2700000">
            <a:off x="2274599" y="23890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7" name="Google Shape;837;g21c177daaa7_0_430"/>
          <p:cNvSpPr/>
          <p:nvPr/>
        </p:nvSpPr>
        <p:spPr>
          <a:xfrm rot="2700000">
            <a:off x="1853874" y="240660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8" name="Google Shape;838;g21c177daaa7_0_430"/>
          <p:cNvSpPr/>
          <p:nvPr/>
        </p:nvSpPr>
        <p:spPr>
          <a:xfrm rot="2700000">
            <a:off x="1510349" y="2394163"/>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9" name="Google Shape;839;g21c177daaa7_0_430"/>
          <p:cNvSpPr/>
          <p:nvPr/>
        </p:nvSpPr>
        <p:spPr>
          <a:xfrm rot="2700000">
            <a:off x="3418337" y="2394163"/>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g21c177daaa7_0_472"/>
          <p:cNvSpPr txBox="1"/>
          <p:nvPr>
            <p:ph type="title"/>
          </p:nvPr>
        </p:nvSpPr>
        <p:spPr>
          <a:xfrm>
            <a:off x="311700" y="218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Remarques</a:t>
            </a:r>
            <a:endParaRPr/>
          </a:p>
        </p:txBody>
      </p:sp>
      <p:sp>
        <p:nvSpPr>
          <p:cNvPr id="845" name="Google Shape;845;g21c177daaa7_0_472"/>
          <p:cNvSpPr txBox="1"/>
          <p:nvPr>
            <p:ph idx="1" type="body"/>
          </p:nvPr>
        </p:nvSpPr>
        <p:spPr>
          <a:xfrm>
            <a:off x="311700" y="791325"/>
            <a:ext cx="8520600" cy="41208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Ce clustering met en avant l’utilisation de la piscine par rapport aux autres comportements.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Utiliser la piscine est le facteur influençant le plus la consommation d’énergie</a:t>
            </a:r>
            <a:endParaRPr/>
          </a:p>
          <a:p>
            <a:pPr indent="-317500" lvl="1" marL="914400" rtl="0" algn="l">
              <a:spcBef>
                <a:spcPts val="0"/>
              </a:spcBef>
              <a:spcAft>
                <a:spcPts val="0"/>
              </a:spcAft>
              <a:buSzPts val="1400"/>
              <a:buChar char="○"/>
            </a:pPr>
            <a:r>
              <a:rPr lang="fr"/>
              <a:t>Le cluster le plus énergivore utilise le plus la piscine</a:t>
            </a:r>
            <a:endParaRPr/>
          </a:p>
          <a:p>
            <a:pPr indent="-317500" lvl="1" marL="914400" rtl="0" algn="l">
              <a:spcBef>
                <a:spcPts val="0"/>
              </a:spcBef>
              <a:spcAft>
                <a:spcPts val="0"/>
              </a:spcAft>
              <a:buSzPts val="1400"/>
              <a:buChar char="○"/>
            </a:pPr>
            <a:r>
              <a:rPr lang="fr"/>
              <a:t>L’utilisation de la piscine possède la plus forte corrélation même dans les clusters utilisant peu la piscine</a:t>
            </a:r>
            <a:endParaRPr/>
          </a:p>
        </p:txBody>
      </p:sp>
      <p:sp>
        <p:nvSpPr>
          <p:cNvPr id="846" name="Google Shape;846;g21c177daaa7_0_4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g21c177daaa7_0_3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52" name="Google Shape;852;g21c177daaa7_0_362"/>
          <p:cNvSpPr txBox="1"/>
          <p:nvPr>
            <p:ph type="title"/>
          </p:nvPr>
        </p:nvSpPr>
        <p:spPr>
          <a:xfrm>
            <a:off x="311700" y="240925"/>
            <a:ext cx="8520600" cy="6459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07"/>
              <a:buNone/>
            </a:pPr>
            <a:r>
              <a:rPr lang="fr"/>
              <a:t>Différence entre </a:t>
            </a:r>
            <a:r>
              <a:rPr b="1" lang="fr"/>
              <a:t>K-Means </a:t>
            </a:r>
            <a:r>
              <a:rPr lang="fr"/>
              <a:t>et </a:t>
            </a:r>
            <a:r>
              <a:rPr b="1" lang="fr"/>
              <a:t>Kernel K-Means</a:t>
            </a:r>
            <a:endParaRPr b="1"/>
          </a:p>
          <a:p>
            <a:pPr indent="0" lvl="0" marL="0" rtl="0" algn="ctr">
              <a:lnSpc>
                <a:spcPct val="100000"/>
              </a:lnSpc>
              <a:spcBef>
                <a:spcPts val="0"/>
              </a:spcBef>
              <a:spcAft>
                <a:spcPts val="0"/>
              </a:spcAft>
              <a:buSzPct val="111107"/>
              <a:buNone/>
            </a:pPr>
            <a:r>
              <a:rPr lang="fr"/>
              <a:t>avec </a:t>
            </a:r>
            <a:r>
              <a:rPr b="1" lang="fr"/>
              <a:t>3</a:t>
            </a:r>
            <a:r>
              <a:rPr b="1" lang="fr"/>
              <a:t> clusters</a:t>
            </a:r>
            <a:endParaRPr b="1"/>
          </a:p>
        </p:txBody>
      </p:sp>
      <p:pic>
        <p:nvPicPr>
          <p:cNvPr id="853" name="Google Shape;853;g21c177daaa7_0_362"/>
          <p:cNvPicPr preferRelativeResize="0"/>
          <p:nvPr/>
        </p:nvPicPr>
        <p:blipFill>
          <a:blip r:embed="rId3">
            <a:alphaModFix/>
          </a:blip>
          <a:stretch>
            <a:fillRect/>
          </a:stretch>
        </p:blipFill>
        <p:spPr>
          <a:xfrm>
            <a:off x="4710325" y="1347225"/>
            <a:ext cx="4267201" cy="3048001"/>
          </a:xfrm>
          <a:prstGeom prst="rect">
            <a:avLst/>
          </a:prstGeom>
          <a:noFill/>
          <a:ln>
            <a:noFill/>
          </a:ln>
        </p:spPr>
      </p:pic>
      <p:pic>
        <p:nvPicPr>
          <p:cNvPr id="854" name="Google Shape;854;g21c177daaa7_0_362"/>
          <p:cNvPicPr preferRelativeResize="0"/>
          <p:nvPr/>
        </p:nvPicPr>
        <p:blipFill>
          <a:blip r:embed="rId4">
            <a:alphaModFix/>
          </a:blip>
          <a:stretch>
            <a:fillRect/>
          </a:stretch>
        </p:blipFill>
        <p:spPr>
          <a:xfrm>
            <a:off x="304800" y="1346488"/>
            <a:ext cx="4267200" cy="3049474"/>
          </a:xfrm>
          <a:prstGeom prst="rect">
            <a:avLst/>
          </a:prstGeom>
          <a:noFill/>
          <a:ln>
            <a:noFill/>
          </a:ln>
        </p:spPr>
      </p:pic>
      <p:sp>
        <p:nvSpPr>
          <p:cNvPr id="855" name="Google Shape;855;g21c177daaa7_0_362"/>
          <p:cNvSpPr txBox="1"/>
          <p:nvPr/>
        </p:nvSpPr>
        <p:spPr>
          <a:xfrm>
            <a:off x="4572000" y="4374550"/>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29 570.96</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10 077.78</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856" name="Google Shape;856;g21c177daaa7_0_362"/>
          <p:cNvSpPr txBox="1"/>
          <p:nvPr/>
        </p:nvSpPr>
        <p:spPr>
          <a:xfrm>
            <a:off x="6694800" y="4494100"/>
            <a:ext cx="2122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fr" sz="1000">
                <a:solidFill>
                  <a:schemeClr val="accent3"/>
                </a:solidFill>
                <a:latin typeface="Proxima Nova"/>
                <a:ea typeface="Proxima Nova"/>
                <a:cs typeface="Proxima Nova"/>
                <a:sym typeface="Proxima Nova"/>
              </a:rPr>
              <a:t>Cluster 2 : 84 107.45</a:t>
            </a:r>
            <a:endParaRPr sz="1000">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123 756.19</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857" name="Google Shape;857;g21c177daaa7_0_362"/>
          <p:cNvSpPr txBox="1"/>
          <p:nvPr/>
        </p:nvSpPr>
        <p:spPr>
          <a:xfrm>
            <a:off x="315600" y="4374550"/>
            <a:ext cx="21228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42 542.95</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62 433.50</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858" name="Google Shape;858;g21c177daaa7_0_362"/>
          <p:cNvSpPr txBox="1"/>
          <p:nvPr/>
        </p:nvSpPr>
        <p:spPr>
          <a:xfrm>
            <a:off x="2438400" y="4494100"/>
            <a:ext cx="212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accent3"/>
                </a:solidFill>
                <a:latin typeface="Proxima Nova"/>
                <a:ea typeface="Proxima Nova"/>
                <a:cs typeface="Proxima Nova"/>
                <a:sym typeface="Proxima Nova"/>
              </a:rPr>
              <a:t>Cluster 2 : 8958.93</a:t>
            </a:r>
            <a:endParaRPr sz="1000">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 </a:t>
            </a:r>
            <a:r>
              <a:rPr lang="fr" sz="1000">
                <a:solidFill>
                  <a:schemeClr val="accent3"/>
                </a:solidFill>
                <a:latin typeface="Proxima Nova"/>
                <a:ea typeface="Proxima Nova"/>
                <a:cs typeface="Proxima Nova"/>
                <a:sym typeface="Proxima Nova"/>
              </a:rPr>
              <a:t>113935.38</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2ee18b63062_0_2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64" name="Google Shape;864;g2ee18b63062_0_256"/>
          <p:cNvSpPr txBox="1"/>
          <p:nvPr>
            <p:ph type="title"/>
          </p:nvPr>
        </p:nvSpPr>
        <p:spPr>
          <a:xfrm>
            <a:off x="311700" y="905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a:t>
            </a:r>
            <a:r>
              <a:rPr lang="fr"/>
              <a:t>comportementales </a:t>
            </a:r>
            <a:r>
              <a:rPr lang="fr"/>
              <a:t>avec </a:t>
            </a:r>
            <a:r>
              <a:rPr b="1" lang="fr"/>
              <a:t>K-Means</a:t>
            </a:r>
            <a:r>
              <a:rPr lang="fr"/>
              <a:t> et </a:t>
            </a:r>
            <a:r>
              <a:rPr b="1" lang="fr"/>
              <a:t>6</a:t>
            </a:r>
            <a:r>
              <a:rPr b="1" lang="fr"/>
              <a:t> clusters</a:t>
            </a:r>
            <a:endParaRPr b="1"/>
          </a:p>
        </p:txBody>
      </p:sp>
      <p:sp>
        <p:nvSpPr>
          <p:cNvPr id="865" name="Google Shape;865;g2ee18b63062_0_256"/>
          <p:cNvSpPr txBox="1"/>
          <p:nvPr/>
        </p:nvSpPr>
        <p:spPr>
          <a:xfrm>
            <a:off x="996700" y="4373000"/>
            <a:ext cx="2345100" cy="6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25 526.72</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8 732</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866" name="Google Shape;866;g2ee18b63062_0_256"/>
          <p:cNvSpPr txBox="1"/>
          <p:nvPr/>
        </p:nvSpPr>
        <p:spPr>
          <a:xfrm>
            <a:off x="2802600" y="4352150"/>
            <a:ext cx="2204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2 : </a:t>
            </a:r>
            <a:r>
              <a:rPr lang="fr" sz="1000">
                <a:solidFill>
                  <a:schemeClr val="accent3"/>
                </a:solidFill>
                <a:latin typeface="Proxima Nova"/>
                <a:ea typeface="Proxima Nova"/>
                <a:cs typeface="Proxima Nova"/>
                <a:sym typeface="Proxima Nova"/>
              </a:rPr>
              <a:t>17 335.86</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3 : </a:t>
            </a:r>
            <a:r>
              <a:rPr lang="fr" sz="1000">
                <a:solidFill>
                  <a:schemeClr val="accent3"/>
                </a:solidFill>
                <a:latin typeface="Proxima Nova"/>
                <a:ea typeface="Proxima Nova"/>
                <a:cs typeface="Proxima Nova"/>
                <a:sym typeface="Proxima Nova"/>
              </a:rPr>
              <a:t>9 302.19</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4 : </a:t>
            </a:r>
            <a:r>
              <a:rPr lang="fr" sz="1000">
                <a:solidFill>
                  <a:schemeClr val="accent3"/>
                </a:solidFill>
                <a:latin typeface="Proxima Nova"/>
                <a:ea typeface="Proxima Nova"/>
                <a:cs typeface="Proxima Nova"/>
                <a:sym typeface="Proxima Nova"/>
              </a:rPr>
              <a:t>20 881.72</a:t>
            </a:r>
            <a:endParaRPr b="0" i="0" sz="1800" u="none" cap="none" strike="noStrike">
              <a:solidFill>
                <a:schemeClr val="accent3"/>
              </a:solidFill>
              <a:latin typeface="Proxima Nova"/>
              <a:ea typeface="Proxima Nova"/>
              <a:cs typeface="Proxima Nova"/>
              <a:sym typeface="Proxima Nova"/>
            </a:endParaRPr>
          </a:p>
        </p:txBody>
      </p:sp>
      <p:sp>
        <p:nvSpPr>
          <p:cNvPr id="867" name="Google Shape;867;g2ee18b63062_0_256"/>
          <p:cNvSpPr txBox="1"/>
          <p:nvPr/>
        </p:nvSpPr>
        <p:spPr>
          <a:xfrm>
            <a:off x="4106800" y="4429100"/>
            <a:ext cx="2460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5 : </a:t>
            </a:r>
            <a:r>
              <a:rPr lang="fr" sz="1000">
                <a:solidFill>
                  <a:schemeClr val="accent3"/>
                </a:solidFill>
                <a:latin typeface="Proxima Nova"/>
                <a:ea typeface="Proxima Nova"/>
                <a:cs typeface="Proxima Nova"/>
                <a:sym typeface="Proxima Nova"/>
              </a:rPr>
              <a:t>6863.72</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des clusters: </a:t>
            </a:r>
            <a:r>
              <a:rPr lang="fr" sz="1000">
                <a:solidFill>
                  <a:schemeClr val="accent3"/>
                </a:solidFill>
                <a:latin typeface="Proxima Nova"/>
                <a:ea typeface="Proxima Nova"/>
                <a:cs typeface="Proxima Nova"/>
                <a:sym typeface="Proxima Nova"/>
              </a:rPr>
              <a:t>88 642.21</a:t>
            </a:r>
            <a:endParaRPr b="0" i="0" sz="1000" u="none" cap="none" strike="noStrike">
              <a:solidFill>
                <a:schemeClr val="accent3"/>
              </a:solidFill>
              <a:latin typeface="Proxima Nova"/>
              <a:ea typeface="Proxima Nova"/>
              <a:cs typeface="Proxima Nova"/>
              <a:sym typeface="Proxima Nova"/>
            </a:endParaRPr>
          </a:p>
        </p:txBody>
      </p:sp>
      <p:pic>
        <p:nvPicPr>
          <p:cNvPr id="868" name="Google Shape;868;g2ee18b63062_0_256"/>
          <p:cNvPicPr preferRelativeResize="0"/>
          <p:nvPr/>
        </p:nvPicPr>
        <p:blipFill>
          <a:blip r:embed="rId3">
            <a:alphaModFix/>
          </a:blip>
          <a:stretch>
            <a:fillRect/>
          </a:stretch>
        </p:blipFill>
        <p:spPr>
          <a:xfrm>
            <a:off x="4915163" y="1313050"/>
            <a:ext cx="3649425" cy="2886700"/>
          </a:xfrm>
          <a:prstGeom prst="rect">
            <a:avLst/>
          </a:prstGeom>
          <a:noFill/>
          <a:ln>
            <a:noFill/>
          </a:ln>
        </p:spPr>
      </p:pic>
      <p:pic>
        <p:nvPicPr>
          <p:cNvPr id="869" name="Google Shape;869;g2ee18b63062_0_256"/>
          <p:cNvPicPr preferRelativeResize="0"/>
          <p:nvPr/>
        </p:nvPicPr>
        <p:blipFill>
          <a:blip r:embed="rId4">
            <a:alphaModFix/>
          </a:blip>
          <a:stretch>
            <a:fillRect/>
          </a:stretch>
        </p:blipFill>
        <p:spPr>
          <a:xfrm>
            <a:off x="311700" y="1313050"/>
            <a:ext cx="4013334" cy="28866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2ee18b63062_0_2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875" name="Google Shape;875;g2ee18b63062_0_2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76" name="Google Shape;876;g2ee18b63062_0_266"/>
          <p:cNvSpPr txBox="1"/>
          <p:nvPr/>
        </p:nvSpPr>
        <p:spPr>
          <a:xfrm>
            <a:off x="0" y="3118100"/>
            <a:ext cx="1299000" cy="1302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99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877" name="Google Shape;877;g2ee18b63062_0_266"/>
          <p:cNvPicPr preferRelativeResize="0"/>
          <p:nvPr/>
        </p:nvPicPr>
        <p:blipFill>
          <a:blip r:embed="rId3">
            <a:alphaModFix/>
          </a:blip>
          <a:stretch>
            <a:fillRect/>
          </a:stretch>
        </p:blipFill>
        <p:spPr>
          <a:xfrm>
            <a:off x="1576388" y="1219200"/>
            <a:ext cx="5991225" cy="27051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g2ee18b63062_0_2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83" name="Google Shape;883;g2ee18b63062_0_2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6 clusters</a:t>
            </a:r>
            <a:endParaRPr/>
          </a:p>
        </p:txBody>
      </p:sp>
      <p:sp>
        <p:nvSpPr>
          <p:cNvPr id="884" name="Google Shape;884;g2ee18b63062_0_2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utilisant très peu la piscine</a:t>
            </a:r>
            <a:endParaRPr/>
          </a:p>
          <a:p>
            <a:pPr indent="-342900" lvl="0" marL="457200" rtl="0" algn="l">
              <a:lnSpc>
                <a:spcPct val="115000"/>
              </a:lnSpc>
              <a:spcBef>
                <a:spcPts val="0"/>
              </a:spcBef>
              <a:spcAft>
                <a:spcPts val="0"/>
              </a:spcAft>
              <a:buSzPts val="1800"/>
              <a:buChar char="●"/>
            </a:pPr>
            <a:r>
              <a:rPr lang="fr"/>
              <a:t>Cluster 1 : Les ménages utilisant beaucoup la télévision</a:t>
            </a:r>
            <a:endParaRPr/>
          </a:p>
          <a:p>
            <a:pPr indent="-342900" lvl="0" marL="457200" rtl="0" algn="l">
              <a:lnSpc>
                <a:spcPct val="115000"/>
              </a:lnSpc>
              <a:spcBef>
                <a:spcPts val="0"/>
              </a:spcBef>
              <a:spcAft>
                <a:spcPts val="0"/>
              </a:spcAft>
              <a:buSzPts val="1800"/>
              <a:buChar char="●"/>
            </a:pPr>
            <a:r>
              <a:rPr lang="fr"/>
              <a:t>Cluster 2 : Les ménages utilisant peu l’électroménager et la lumière</a:t>
            </a:r>
            <a:endParaRPr/>
          </a:p>
          <a:p>
            <a:pPr indent="-342900" lvl="0" marL="457200" rtl="0" algn="l">
              <a:lnSpc>
                <a:spcPct val="115000"/>
              </a:lnSpc>
              <a:spcBef>
                <a:spcPts val="0"/>
              </a:spcBef>
              <a:spcAft>
                <a:spcPts val="0"/>
              </a:spcAft>
              <a:buSzPts val="1800"/>
              <a:buChar char="●"/>
            </a:pPr>
            <a:r>
              <a:rPr lang="fr"/>
              <a:t>Cluster 3 : Les ménages utilisant beaucoup l’électroménager</a:t>
            </a:r>
            <a:endParaRPr/>
          </a:p>
          <a:p>
            <a:pPr indent="-342900" lvl="0" marL="457200" rtl="0" algn="l">
              <a:lnSpc>
                <a:spcPct val="115000"/>
              </a:lnSpc>
              <a:spcBef>
                <a:spcPts val="0"/>
              </a:spcBef>
              <a:spcAft>
                <a:spcPts val="0"/>
              </a:spcAft>
              <a:buSzPts val="1800"/>
              <a:buChar char="●"/>
            </a:pPr>
            <a:r>
              <a:rPr lang="fr"/>
              <a:t>Cluster 4 : Les ménages utilisant beaucoup la lumière</a:t>
            </a:r>
            <a:endParaRPr/>
          </a:p>
          <a:p>
            <a:pPr indent="-342900" lvl="0" marL="457200" rtl="0" algn="l">
              <a:lnSpc>
                <a:spcPct val="115000"/>
              </a:lnSpc>
              <a:spcBef>
                <a:spcPts val="0"/>
              </a:spcBef>
              <a:spcAft>
                <a:spcPts val="0"/>
              </a:spcAft>
              <a:buSzPts val="1800"/>
              <a:buChar char="●"/>
            </a:pPr>
            <a:r>
              <a:rPr lang="fr"/>
              <a:t>Cluster 5 : Les ménages utilisant beaucoup la piscine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g2ee18b63062_0_2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90" name="Google Shape;890;g2ee18b63062_0_2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891" name="Google Shape;891;g2ee18b63062_0_279"/>
          <p:cNvSpPr txBox="1"/>
          <p:nvPr/>
        </p:nvSpPr>
        <p:spPr>
          <a:xfrm>
            <a:off x="17239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6</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892" name="Google Shape;892;g2ee18b63062_0_279"/>
          <p:cNvSpPr/>
          <p:nvPr/>
        </p:nvSpPr>
        <p:spPr>
          <a:xfrm>
            <a:off x="6057775" y="39790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893" name="Google Shape;893;g2ee18b63062_0_279"/>
          <p:cNvPicPr preferRelativeResize="0"/>
          <p:nvPr/>
        </p:nvPicPr>
        <p:blipFill>
          <a:blip r:embed="rId3">
            <a:alphaModFix/>
          </a:blip>
          <a:stretch>
            <a:fillRect/>
          </a:stretch>
        </p:blipFill>
        <p:spPr>
          <a:xfrm>
            <a:off x="2289725" y="1301563"/>
            <a:ext cx="4564551" cy="239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Nettoyage des données</a:t>
            </a:r>
            <a:endParaRPr/>
          </a:p>
        </p:txBody>
      </p:sp>
      <p:sp>
        <p:nvSpPr>
          <p:cNvPr id="116" name="Google Shape;116;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Suppression des variables concernant les </a:t>
            </a:r>
            <a:r>
              <a:rPr b="1" lang="fr"/>
              <a:t>énergies autres que l’électricité</a:t>
            </a:r>
            <a:r>
              <a:rPr lang="fr"/>
              <a:t> (fuel, gaz naturel, propane, bois…).</a:t>
            </a:r>
            <a:endParaRPr/>
          </a:p>
          <a:p>
            <a:pPr indent="0" lvl="0" marL="457200" rtl="0" algn="l">
              <a:lnSpc>
                <a:spcPct val="115000"/>
              </a:lnSpc>
              <a:spcBef>
                <a:spcPts val="0"/>
              </a:spcBef>
              <a:spcAft>
                <a:spcPts val="0"/>
              </a:spcAft>
              <a:buSzPts val="1800"/>
              <a:buNone/>
            </a:pPr>
            <a:r>
              <a:rPr lang="fr"/>
              <a:t>Cette suppression concerne 117 variables.</a:t>
            </a:r>
            <a:r>
              <a:rPr lang="fr">
                <a:solidFill>
                  <a:schemeClr val="dk2"/>
                </a:solidFill>
              </a:rPr>
              <a:t> Il reste </a:t>
            </a:r>
            <a:r>
              <a:rPr b="1" lang="fr">
                <a:solidFill>
                  <a:schemeClr val="dk2"/>
                </a:solidFill>
              </a:rPr>
              <a:t>682 variables</a:t>
            </a:r>
            <a:r>
              <a:rPr lang="fr">
                <a:solidFill>
                  <a:schemeClr val="dk2"/>
                </a:solidFill>
              </a:rPr>
              <a:t>.</a:t>
            </a:r>
            <a:endParaRPr>
              <a:solidFill>
                <a:schemeClr val="dk2"/>
              </a:solidFill>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Suppression des variables qui concerne les variables indicateurs d’imputation pour d’autres variables et de calibration pour l’analyse de l’EIA</a:t>
            </a:r>
            <a:endParaRPr/>
          </a:p>
          <a:p>
            <a:pPr indent="0" lvl="0" marL="457200" rtl="0" algn="l">
              <a:lnSpc>
                <a:spcPct val="115000"/>
              </a:lnSpc>
              <a:spcBef>
                <a:spcPts val="0"/>
              </a:spcBef>
              <a:spcAft>
                <a:spcPts val="0"/>
              </a:spcAft>
              <a:buSzPts val="1800"/>
              <a:buNone/>
            </a:pPr>
            <a:r>
              <a:rPr lang="fr"/>
              <a:t>Cette suppression concerne 407 variables. </a:t>
            </a:r>
            <a:r>
              <a:rPr lang="fr">
                <a:solidFill>
                  <a:schemeClr val="dk2"/>
                </a:solidFill>
              </a:rPr>
              <a:t>Il reste </a:t>
            </a:r>
            <a:r>
              <a:rPr b="1" lang="fr">
                <a:solidFill>
                  <a:schemeClr val="dk2"/>
                </a:solidFill>
              </a:rPr>
              <a:t>275 variables</a:t>
            </a:r>
            <a:r>
              <a:rPr lang="fr">
                <a:solidFill>
                  <a:schemeClr val="dk2"/>
                </a:solidFill>
              </a:rPr>
              <a:t>.</a:t>
            </a:r>
            <a:endParaRPr>
              <a:solidFill>
                <a:schemeClr val="dk2"/>
              </a:solidFill>
            </a:endParaRPr>
          </a:p>
          <a:p>
            <a:pPr indent="0" lvl="0" marL="45720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sp>
        <p:nvSpPr>
          <p:cNvPr id="117" name="Google Shape;117;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21c177daaa7_0_14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899" name="Google Shape;899;g21c177daaa7_0_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00" name="Google Shape;900;g21c177daaa7_0_146"/>
          <p:cNvPicPr preferRelativeResize="0"/>
          <p:nvPr/>
        </p:nvPicPr>
        <p:blipFill>
          <a:blip r:embed="rId3">
            <a:alphaModFix/>
          </a:blip>
          <a:stretch>
            <a:fillRect/>
          </a:stretch>
        </p:blipFill>
        <p:spPr>
          <a:xfrm>
            <a:off x="191775" y="567363"/>
            <a:ext cx="3839725" cy="2194137"/>
          </a:xfrm>
          <a:prstGeom prst="rect">
            <a:avLst/>
          </a:prstGeom>
          <a:noFill/>
          <a:ln>
            <a:noFill/>
          </a:ln>
        </p:spPr>
      </p:pic>
      <p:pic>
        <p:nvPicPr>
          <p:cNvPr id="901" name="Google Shape;901;g21c177daaa7_0_146"/>
          <p:cNvPicPr preferRelativeResize="0"/>
          <p:nvPr/>
        </p:nvPicPr>
        <p:blipFill>
          <a:blip r:embed="rId4">
            <a:alphaModFix/>
          </a:blip>
          <a:stretch>
            <a:fillRect/>
          </a:stretch>
        </p:blipFill>
        <p:spPr>
          <a:xfrm>
            <a:off x="4709800" y="617988"/>
            <a:ext cx="3839726" cy="2168472"/>
          </a:xfrm>
          <a:prstGeom prst="rect">
            <a:avLst/>
          </a:prstGeom>
          <a:noFill/>
          <a:ln>
            <a:noFill/>
          </a:ln>
        </p:spPr>
      </p:pic>
      <p:pic>
        <p:nvPicPr>
          <p:cNvPr id="902" name="Google Shape;902;g21c177daaa7_0_146"/>
          <p:cNvPicPr preferRelativeResize="0"/>
          <p:nvPr/>
        </p:nvPicPr>
        <p:blipFill>
          <a:blip r:embed="rId5">
            <a:alphaModFix/>
          </a:blip>
          <a:stretch>
            <a:fillRect/>
          </a:stretch>
        </p:blipFill>
        <p:spPr>
          <a:xfrm>
            <a:off x="212513" y="2888375"/>
            <a:ext cx="3798232" cy="2168450"/>
          </a:xfrm>
          <a:prstGeom prst="rect">
            <a:avLst/>
          </a:prstGeom>
          <a:noFill/>
          <a:ln>
            <a:noFill/>
          </a:ln>
        </p:spPr>
      </p:pic>
      <p:sp>
        <p:nvSpPr>
          <p:cNvPr id="903" name="Google Shape;903;g21c177daaa7_0_146"/>
          <p:cNvSpPr/>
          <p:nvPr/>
        </p:nvSpPr>
        <p:spPr>
          <a:xfrm rot="2700000">
            <a:off x="7032249" y="238327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04" name="Google Shape;904;g21c177daaa7_0_146"/>
          <p:cNvSpPr/>
          <p:nvPr/>
        </p:nvSpPr>
        <p:spPr>
          <a:xfrm rot="2700000">
            <a:off x="2878324" y="238327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05" name="Google Shape;905;g21c177daaa7_0_146"/>
          <p:cNvSpPr/>
          <p:nvPr/>
        </p:nvSpPr>
        <p:spPr>
          <a:xfrm rot="2700000">
            <a:off x="535099" y="46671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06" name="Google Shape;906;g21c177daaa7_0_146"/>
          <p:cNvSpPr/>
          <p:nvPr/>
        </p:nvSpPr>
        <p:spPr>
          <a:xfrm rot="2700000">
            <a:off x="943049" y="469200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07" name="Google Shape;907;g21c177daaa7_0_146"/>
          <p:cNvSpPr/>
          <p:nvPr/>
        </p:nvSpPr>
        <p:spPr>
          <a:xfrm rot="2700000">
            <a:off x="3292024" y="469200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08" name="Google Shape;908;g21c177daaa7_0_146"/>
          <p:cNvSpPr/>
          <p:nvPr/>
        </p:nvSpPr>
        <p:spPr>
          <a:xfrm rot="2700000">
            <a:off x="3684824" y="469200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09" name="Google Shape;909;g21c177daaa7_0_146"/>
          <p:cNvSpPr/>
          <p:nvPr/>
        </p:nvSpPr>
        <p:spPr>
          <a:xfrm rot="2700000">
            <a:off x="2906299" y="469200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10" name="Google Shape;910;g21c177daaa7_0_146"/>
          <p:cNvSpPr/>
          <p:nvPr/>
        </p:nvSpPr>
        <p:spPr>
          <a:xfrm rot="2700000">
            <a:off x="2117537" y="46671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11" name="Google Shape;911;g21c177daaa7_0_146"/>
          <p:cNvSpPr/>
          <p:nvPr/>
        </p:nvSpPr>
        <p:spPr>
          <a:xfrm rot="2700000">
            <a:off x="1759424" y="46671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g2ee18b63062_0_298"/>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917" name="Google Shape;917;g2ee18b63062_0_2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18" name="Google Shape;918;g2ee18b63062_0_298"/>
          <p:cNvPicPr preferRelativeResize="0"/>
          <p:nvPr/>
        </p:nvPicPr>
        <p:blipFill>
          <a:blip r:embed="rId3">
            <a:alphaModFix/>
          </a:blip>
          <a:stretch>
            <a:fillRect/>
          </a:stretch>
        </p:blipFill>
        <p:spPr>
          <a:xfrm>
            <a:off x="311700" y="614075"/>
            <a:ext cx="3839725" cy="2176303"/>
          </a:xfrm>
          <a:prstGeom prst="rect">
            <a:avLst/>
          </a:prstGeom>
          <a:noFill/>
          <a:ln>
            <a:noFill/>
          </a:ln>
        </p:spPr>
      </p:pic>
      <p:pic>
        <p:nvPicPr>
          <p:cNvPr id="919" name="Google Shape;919;g2ee18b63062_0_298"/>
          <p:cNvPicPr preferRelativeResize="0"/>
          <p:nvPr/>
        </p:nvPicPr>
        <p:blipFill>
          <a:blip r:embed="rId4">
            <a:alphaModFix/>
          </a:blip>
          <a:stretch>
            <a:fillRect/>
          </a:stretch>
        </p:blipFill>
        <p:spPr>
          <a:xfrm>
            <a:off x="4746750" y="607137"/>
            <a:ext cx="3839725" cy="2190166"/>
          </a:xfrm>
          <a:prstGeom prst="rect">
            <a:avLst/>
          </a:prstGeom>
          <a:noFill/>
          <a:ln>
            <a:noFill/>
          </a:ln>
        </p:spPr>
      </p:pic>
      <p:pic>
        <p:nvPicPr>
          <p:cNvPr id="920" name="Google Shape;920;g2ee18b63062_0_298"/>
          <p:cNvPicPr preferRelativeResize="0"/>
          <p:nvPr/>
        </p:nvPicPr>
        <p:blipFill>
          <a:blip r:embed="rId5">
            <a:alphaModFix/>
          </a:blip>
          <a:stretch>
            <a:fillRect/>
          </a:stretch>
        </p:blipFill>
        <p:spPr>
          <a:xfrm>
            <a:off x="311700" y="2831750"/>
            <a:ext cx="3839725" cy="2186197"/>
          </a:xfrm>
          <a:prstGeom prst="rect">
            <a:avLst/>
          </a:prstGeom>
          <a:noFill/>
          <a:ln>
            <a:noFill/>
          </a:ln>
        </p:spPr>
      </p:pic>
      <p:sp>
        <p:nvSpPr>
          <p:cNvPr id="921" name="Google Shape;921;g2ee18b63062_0_298"/>
          <p:cNvSpPr/>
          <p:nvPr/>
        </p:nvSpPr>
        <p:spPr>
          <a:xfrm rot="2700000">
            <a:off x="2236749" y="24213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22" name="Google Shape;922;g2ee18b63062_0_298"/>
          <p:cNvSpPr/>
          <p:nvPr/>
        </p:nvSpPr>
        <p:spPr>
          <a:xfrm rot="2700000">
            <a:off x="2617474" y="24213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23" name="Google Shape;923;g2ee18b63062_0_298"/>
          <p:cNvSpPr/>
          <p:nvPr/>
        </p:nvSpPr>
        <p:spPr>
          <a:xfrm rot="2700000">
            <a:off x="3019999" y="24213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24" name="Google Shape;924;g2ee18b63062_0_298"/>
          <p:cNvSpPr/>
          <p:nvPr/>
        </p:nvSpPr>
        <p:spPr>
          <a:xfrm rot="2700000">
            <a:off x="8227724" y="2394163"/>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25" name="Google Shape;925;g2ee18b63062_0_298"/>
          <p:cNvSpPr/>
          <p:nvPr/>
        </p:nvSpPr>
        <p:spPr>
          <a:xfrm rot="2700000">
            <a:off x="7821249" y="24213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26" name="Google Shape;926;g2ee18b63062_0_298"/>
          <p:cNvSpPr/>
          <p:nvPr/>
        </p:nvSpPr>
        <p:spPr>
          <a:xfrm rot="2700000">
            <a:off x="7060249" y="2394150"/>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27" name="Google Shape;927;g2ee18b63062_0_298"/>
          <p:cNvSpPr/>
          <p:nvPr/>
        </p:nvSpPr>
        <p:spPr>
          <a:xfrm rot="2700000">
            <a:off x="66092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g2ee18b63062_0_1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933" name="Google Shape;933;g2ee18b63062_0_162"/>
          <p:cNvSpPr txBox="1"/>
          <p:nvPr>
            <p:ph type="title"/>
          </p:nvPr>
        </p:nvSpPr>
        <p:spPr>
          <a:xfrm>
            <a:off x="311700" y="905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comportementales avec </a:t>
            </a:r>
            <a:r>
              <a:rPr b="1" lang="fr"/>
              <a:t>Kernel K-Means</a:t>
            </a:r>
            <a:r>
              <a:rPr lang="fr"/>
              <a:t> et </a:t>
            </a:r>
            <a:r>
              <a:rPr b="1" lang="fr"/>
              <a:t>6</a:t>
            </a:r>
            <a:r>
              <a:rPr b="1" lang="fr"/>
              <a:t> clusters</a:t>
            </a:r>
            <a:endParaRPr b="1"/>
          </a:p>
        </p:txBody>
      </p:sp>
      <p:sp>
        <p:nvSpPr>
          <p:cNvPr id="934" name="Google Shape;934;g2ee18b63062_0_162"/>
          <p:cNvSpPr txBox="1"/>
          <p:nvPr/>
        </p:nvSpPr>
        <p:spPr>
          <a:xfrm>
            <a:off x="1029325" y="4373000"/>
            <a:ext cx="2345100" cy="6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Valeurs d’inertie des clusters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0 : </a:t>
            </a:r>
            <a:r>
              <a:rPr lang="fr" sz="1000">
                <a:solidFill>
                  <a:schemeClr val="accent3"/>
                </a:solidFill>
                <a:latin typeface="Proxima Nova"/>
                <a:ea typeface="Proxima Nova"/>
                <a:cs typeface="Proxima Nova"/>
                <a:sym typeface="Proxima Nova"/>
              </a:rPr>
              <a:t>10 061.02</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1 : </a:t>
            </a:r>
            <a:r>
              <a:rPr lang="fr" sz="1000">
                <a:solidFill>
                  <a:schemeClr val="accent3"/>
                </a:solidFill>
                <a:latin typeface="Proxima Nova"/>
                <a:ea typeface="Proxima Nova"/>
                <a:cs typeface="Proxima Nova"/>
                <a:sym typeface="Proxima Nova"/>
              </a:rPr>
              <a:t>7 700.30</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Proxima Nova"/>
              <a:ea typeface="Proxima Nova"/>
              <a:cs typeface="Proxima Nova"/>
              <a:sym typeface="Proxima Nova"/>
            </a:endParaRPr>
          </a:p>
        </p:txBody>
      </p:sp>
      <p:sp>
        <p:nvSpPr>
          <p:cNvPr id="935" name="Google Shape;935;g2ee18b63062_0_162"/>
          <p:cNvSpPr txBox="1"/>
          <p:nvPr/>
        </p:nvSpPr>
        <p:spPr>
          <a:xfrm>
            <a:off x="2802600" y="4352150"/>
            <a:ext cx="2204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2 : </a:t>
            </a:r>
            <a:r>
              <a:rPr lang="fr" sz="1000">
                <a:solidFill>
                  <a:schemeClr val="accent3"/>
                </a:solidFill>
                <a:latin typeface="Proxima Nova"/>
                <a:ea typeface="Proxima Nova"/>
                <a:cs typeface="Proxima Nova"/>
                <a:sym typeface="Proxima Nova"/>
              </a:rPr>
              <a:t>21 878.88</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3 :</a:t>
            </a:r>
            <a:r>
              <a:rPr lang="fr" sz="1000">
                <a:solidFill>
                  <a:schemeClr val="accent3"/>
                </a:solidFill>
                <a:latin typeface="Proxima Nova"/>
                <a:ea typeface="Proxima Nova"/>
                <a:cs typeface="Proxima Nova"/>
                <a:sym typeface="Proxima Nova"/>
              </a:rPr>
              <a:t> 40 665.34</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4 : </a:t>
            </a:r>
            <a:r>
              <a:rPr lang="fr" sz="1000">
                <a:solidFill>
                  <a:schemeClr val="accent3"/>
                </a:solidFill>
                <a:latin typeface="Proxima Nova"/>
                <a:ea typeface="Proxima Nova"/>
                <a:cs typeface="Proxima Nova"/>
                <a:sym typeface="Proxima Nova"/>
              </a:rPr>
              <a:t>10 580.65</a:t>
            </a:r>
            <a:endParaRPr b="0" i="0" sz="1800" u="none" cap="none" strike="noStrike">
              <a:solidFill>
                <a:schemeClr val="accent3"/>
              </a:solidFill>
              <a:latin typeface="Proxima Nova"/>
              <a:ea typeface="Proxima Nova"/>
              <a:cs typeface="Proxima Nova"/>
              <a:sym typeface="Proxima Nova"/>
            </a:endParaRPr>
          </a:p>
        </p:txBody>
      </p:sp>
      <p:sp>
        <p:nvSpPr>
          <p:cNvPr id="936" name="Google Shape;936;g2ee18b63062_0_162"/>
          <p:cNvSpPr txBox="1"/>
          <p:nvPr/>
        </p:nvSpPr>
        <p:spPr>
          <a:xfrm>
            <a:off x="4101375" y="4460900"/>
            <a:ext cx="2460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Cluster 5 : </a:t>
            </a:r>
            <a:r>
              <a:rPr lang="fr" sz="1000">
                <a:solidFill>
                  <a:schemeClr val="accent3"/>
                </a:solidFill>
                <a:latin typeface="Proxima Nova"/>
                <a:ea typeface="Proxima Nova"/>
                <a:cs typeface="Proxima Nova"/>
                <a:sym typeface="Proxima Nova"/>
              </a:rPr>
              <a:t>4 702.46</a:t>
            </a:r>
            <a:endParaRPr b="0" i="0" sz="10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000"/>
              <a:buFont typeface="Arial"/>
              <a:buNone/>
            </a:pPr>
            <a:r>
              <a:rPr b="0" i="0" lang="fr" sz="1000" u="none" cap="none" strike="noStrike">
                <a:solidFill>
                  <a:schemeClr val="accent3"/>
                </a:solidFill>
                <a:latin typeface="Proxima Nova"/>
                <a:ea typeface="Proxima Nova"/>
                <a:cs typeface="Proxima Nova"/>
                <a:sym typeface="Proxima Nova"/>
              </a:rPr>
              <a:t>Inertie totale des clusters: </a:t>
            </a:r>
            <a:r>
              <a:rPr lang="fr" sz="1000">
                <a:solidFill>
                  <a:schemeClr val="accent3"/>
                </a:solidFill>
                <a:latin typeface="Proxima Nova"/>
                <a:ea typeface="Proxima Nova"/>
                <a:cs typeface="Proxima Nova"/>
                <a:sym typeface="Proxima Nova"/>
              </a:rPr>
              <a:t>95588.66</a:t>
            </a:r>
            <a:endParaRPr b="0" i="0" sz="1000" u="none" cap="none" strike="noStrike">
              <a:solidFill>
                <a:schemeClr val="accent3"/>
              </a:solidFill>
              <a:latin typeface="Proxima Nova"/>
              <a:ea typeface="Proxima Nova"/>
              <a:cs typeface="Proxima Nova"/>
              <a:sym typeface="Proxima Nova"/>
            </a:endParaRPr>
          </a:p>
        </p:txBody>
      </p:sp>
      <p:pic>
        <p:nvPicPr>
          <p:cNvPr id="937" name="Google Shape;937;g2ee18b63062_0_162"/>
          <p:cNvPicPr preferRelativeResize="0"/>
          <p:nvPr/>
        </p:nvPicPr>
        <p:blipFill>
          <a:blip r:embed="rId3">
            <a:alphaModFix/>
          </a:blip>
          <a:stretch>
            <a:fillRect/>
          </a:stretch>
        </p:blipFill>
        <p:spPr>
          <a:xfrm>
            <a:off x="223075" y="1288388"/>
            <a:ext cx="4131558" cy="2886699"/>
          </a:xfrm>
          <a:prstGeom prst="rect">
            <a:avLst/>
          </a:prstGeom>
          <a:noFill/>
          <a:ln>
            <a:noFill/>
          </a:ln>
        </p:spPr>
      </p:pic>
      <p:pic>
        <p:nvPicPr>
          <p:cNvPr id="938" name="Google Shape;938;g2ee18b63062_0_162"/>
          <p:cNvPicPr preferRelativeResize="0"/>
          <p:nvPr/>
        </p:nvPicPr>
        <p:blipFill>
          <a:blip r:embed="rId4">
            <a:alphaModFix/>
          </a:blip>
          <a:stretch>
            <a:fillRect/>
          </a:stretch>
        </p:blipFill>
        <p:spPr>
          <a:xfrm>
            <a:off x="4615308" y="1313050"/>
            <a:ext cx="3760803" cy="28866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g2ee18b63062_0_1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944" name="Google Shape;944;g2ee18b63062_0_1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945" name="Google Shape;945;g2ee18b63062_0_172"/>
          <p:cNvSpPr txBox="1"/>
          <p:nvPr/>
        </p:nvSpPr>
        <p:spPr>
          <a:xfrm>
            <a:off x="0" y="3118100"/>
            <a:ext cx="1299000" cy="126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FF0000"/>
                </a:solidFill>
                <a:latin typeface="Proxima Nova"/>
                <a:ea typeface="Proxima Nova"/>
                <a:cs typeface="Proxima Nova"/>
                <a:sym typeface="Proxima Nova"/>
              </a:rPr>
              <a:t>*Valeur la plus élevée de la variable</a:t>
            </a:r>
            <a:endParaRPr b="0" i="0" sz="1200" u="none" cap="none" strike="noStrike">
              <a:solidFill>
                <a:srgbClr val="FF99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fr" sz="1200" u="none" cap="none" strike="noStrike">
                <a:solidFill>
                  <a:srgbClr val="38761D"/>
                </a:solidFill>
                <a:latin typeface="Proxima Nova"/>
                <a:ea typeface="Proxima Nova"/>
                <a:cs typeface="Proxima Nova"/>
                <a:sym typeface="Proxima Nova"/>
              </a:rPr>
              <a:t>*Valeurs la plus basse de la variable</a:t>
            </a:r>
            <a:endParaRPr b="0" i="0" sz="1200" u="none" cap="none" strike="noStrike">
              <a:solidFill>
                <a:srgbClr val="38761D"/>
              </a:solidFill>
              <a:latin typeface="Proxima Nova"/>
              <a:ea typeface="Proxima Nova"/>
              <a:cs typeface="Proxima Nova"/>
              <a:sym typeface="Proxima Nova"/>
            </a:endParaRPr>
          </a:p>
        </p:txBody>
      </p:sp>
      <p:pic>
        <p:nvPicPr>
          <p:cNvPr id="946" name="Google Shape;946;g2ee18b63062_0_172"/>
          <p:cNvPicPr preferRelativeResize="0"/>
          <p:nvPr/>
        </p:nvPicPr>
        <p:blipFill>
          <a:blip r:embed="rId3">
            <a:alphaModFix/>
          </a:blip>
          <a:stretch>
            <a:fillRect/>
          </a:stretch>
        </p:blipFill>
        <p:spPr>
          <a:xfrm>
            <a:off x="1581150" y="1257300"/>
            <a:ext cx="5981700" cy="26289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g21c177daaa7_0_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952" name="Google Shape;952;g21c177daaa7_0_1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6 clusters</a:t>
            </a:r>
            <a:endParaRPr/>
          </a:p>
        </p:txBody>
      </p:sp>
      <p:sp>
        <p:nvSpPr>
          <p:cNvPr id="953" name="Google Shape;953;g21c177daaa7_0_19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a:t>
            </a:r>
            <a:r>
              <a:rPr lang="fr"/>
              <a:t>Les ménages utilisant beaucoup la télévision</a:t>
            </a:r>
            <a:endParaRPr/>
          </a:p>
          <a:p>
            <a:pPr indent="-342900" lvl="0" marL="457200" rtl="0" algn="l">
              <a:lnSpc>
                <a:spcPct val="115000"/>
              </a:lnSpc>
              <a:spcBef>
                <a:spcPts val="0"/>
              </a:spcBef>
              <a:spcAft>
                <a:spcPts val="0"/>
              </a:spcAft>
              <a:buSzPts val="1800"/>
              <a:buChar char="●"/>
            </a:pPr>
            <a:r>
              <a:rPr lang="fr"/>
              <a:t>Cluster 1 : Les ménages utilisant beaucoup </a:t>
            </a:r>
            <a:r>
              <a:rPr lang="fr"/>
              <a:t>la piscine</a:t>
            </a:r>
            <a:endParaRPr/>
          </a:p>
          <a:p>
            <a:pPr indent="-342900" lvl="0" marL="457200" rtl="0" algn="l">
              <a:lnSpc>
                <a:spcPct val="115000"/>
              </a:lnSpc>
              <a:spcBef>
                <a:spcPts val="0"/>
              </a:spcBef>
              <a:spcAft>
                <a:spcPts val="0"/>
              </a:spcAft>
              <a:buSzPts val="1800"/>
              <a:buChar char="●"/>
            </a:pPr>
            <a:r>
              <a:rPr lang="fr"/>
              <a:t>Cluster 2 : Les ménages utilisant peu la piscine</a:t>
            </a:r>
            <a:endParaRPr/>
          </a:p>
          <a:p>
            <a:pPr indent="-342900" lvl="0" marL="457200" rtl="0" algn="l">
              <a:lnSpc>
                <a:spcPct val="115000"/>
              </a:lnSpc>
              <a:spcBef>
                <a:spcPts val="0"/>
              </a:spcBef>
              <a:spcAft>
                <a:spcPts val="0"/>
              </a:spcAft>
              <a:buSzPts val="1800"/>
              <a:buChar char="●"/>
            </a:pPr>
            <a:r>
              <a:rPr lang="fr"/>
              <a:t>Cluster 3 : Les ménages utilisant très peu l’électroménager et les lumières</a:t>
            </a:r>
            <a:endParaRPr/>
          </a:p>
          <a:p>
            <a:pPr indent="-342900" lvl="0" marL="457200" rtl="0" algn="l">
              <a:lnSpc>
                <a:spcPct val="115000"/>
              </a:lnSpc>
              <a:spcBef>
                <a:spcPts val="0"/>
              </a:spcBef>
              <a:spcAft>
                <a:spcPts val="0"/>
              </a:spcAft>
              <a:buSzPts val="1800"/>
              <a:buChar char="●"/>
            </a:pPr>
            <a:r>
              <a:rPr lang="fr"/>
              <a:t>Cluster 4 : Les ménages utilisant beaucoup la lumière</a:t>
            </a:r>
            <a:endParaRPr/>
          </a:p>
          <a:p>
            <a:pPr indent="-342900" lvl="0" marL="457200" rtl="0" algn="l">
              <a:lnSpc>
                <a:spcPct val="115000"/>
              </a:lnSpc>
              <a:spcBef>
                <a:spcPts val="0"/>
              </a:spcBef>
              <a:spcAft>
                <a:spcPts val="0"/>
              </a:spcAft>
              <a:buSzPts val="1800"/>
              <a:buChar char="●"/>
            </a:pPr>
            <a:r>
              <a:rPr lang="fr"/>
              <a:t>Cluster 5 : Les ménages utilisant beaucoup l’électroménager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g2ee18b63062_0_1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959" name="Google Shape;959;g2ee18b63062_0_1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960" name="Google Shape;960;g2ee18b63062_0_185"/>
          <p:cNvSpPr txBox="1"/>
          <p:nvPr/>
        </p:nvSpPr>
        <p:spPr>
          <a:xfrm>
            <a:off x="17239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6</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961" name="Google Shape;961;g2ee18b63062_0_185"/>
          <p:cNvSpPr/>
          <p:nvPr/>
        </p:nvSpPr>
        <p:spPr>
          <a:xfrm>
            <a:off x="6057775" y="39790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962" name="Google Shape;962;g2ee18b63062_0_185"/>
          <p:cNvPicPr preferRelativeResize="0"/>
          <p:nvPr/>
        </p:nvPicPr>
        <p:blipFill>
          <a:blip r:embed="rId3">
            <a:alphaModFix/>
          </a:blip>
          <a:stretch>
            <a:fillRect/>
          </a:stretch>
        </p:blipFill>
        <p:spPr>
          <a:xfrm>
            <a:off x="2256438" y="1286800"/>
            <a:ext cx="4631125" cy="24231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21c177daaa7_0_20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968" name="Google Shape;968;g21c177daaa7_0_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69" name="Google Shape;969;g21c177daaa7_0_205"/>
          <p:cNvPicPr preferRelativeResize="0"/>
          <p:nvPr/>
        </p:nvPicPr>
        <p:blipFill>
          <a:blip r:embed="rId3">
            <a:alphaModFix/>
          </a:blip>
          <a:stretch>
            <a:fillRect/>
          </a:stretch>
        </p:blipFill>
        <p:spPr>
          <a:xfrm>
            <a:off x="40400" y="496300"/>
            <a:ext cx="4041949" cy="2285425"/>
          </a:xfrm>
          <a:prstGeom prst="rect">
            <a:avLst/>
          </a:prstGeom>
          <a:noFill/>
          <a:ln>
            <a:noFill/>
          </a:ln>
        </p:spPr>
      </p:pic>
      <p:pic>
        <p:nvPicPr>
          <p:cNvPr id="970" name="Google Shape;970;g21c177daaa7_0_205"/>
          <p:cNvPicPr preferRelativeResize="0"/>
          <p:nvPr/>
        </p:nvPicPr>
        <p:blipFill>
          <a:blip r:embed="rId4">
            <a:alphaModFix/>
          </a:blip>
          <a:stretch>
            <a:fillRect/>
          </a:stretch>
        </p:blipFill>
        <p:spPr>
          <a:xfrm>
            <a:off x="4790350" y="495975"/>
            <a:ext cx="4041951" cy="2286065"/>
          </a:xfrm>
          <a:prstGeom prst="rect">
            <a:avLst/>
          </a:prstGeom>
          <a:noFill/>
          <a:ln>
            <a:noFill/>
          </a:ln>
        </p:spPr>
      </p:pic>
      <p:pic>
        <p:nvPicPr>
          <p:cNvPr id="971" name="Google Shape;971;g21c177daaa7_0_205"/>
          <p:cNvPicPr preferRelativeResize="0"/>
          <p:nvPr/>
        </p:nvPicPr>
        <p:blipFill>
          <a:blip r:embed="rId5">
            <a:alphaModFix/>
          </a:blip>
          <a:stretch>
            <a:fillRect/>
          </a:stretch>
        </p:blipFill>
        <p:spPr>
          <a:xfrm>
            <a:off x="162200" y="2781716"/>
            <a:ext cx="4041949" cy="2275109"/>
          </a:xfrm>
          <a:prstGeom prst="rect">
            <a:avLst/>
          </a:prstGeom>
          <a:noFill/>
          <a:ln>
            <a:noFill/>
          </a:ln>
        </p:spPr>
      </p:pic>
      <p:sp>
        <p:nvSpPr>
          <p:cNvPr id="972" name="Google Shape;972;g21c177daaa7_0_205"/>
          <p:cNvSpPr/>
          <p:nvPr/>
        </p:nvSpPr>
        <p:spPr>
          <a:xfrm rot="2700000">
            <a:off x="3307824" y="23887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73" name="Google Shape;973;g21c177daaa7_0_205"/>
          <p:cNvSpPr/>
          <p:nvPr/>
        </p:nvSpPr>
        <p:spPr>
          <a:xfrm rot="2700000">
            <a:off x="5162049" y="23887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74" name="Google Shape;974;g21c177daaa7_0_205"/>
          <p:cNvSpPr/>
          <p:nvPr/>
        </p:nvSpPr>
        <p:spPr>
          <a:xfrm rot="2700000">
            <a:off x="2176949" y="46671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g2ee18b63062_0_20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980" name="Google Shape;980;g2ee18b63062_0_2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81" name="Google Shape;981;g2ee18b63062_0_204"/>
          <p:cNvPicPr preferRelativeResize="0"/>
          <p:nvPr/>
        </p:nvPicPr>
        <p:blipFill>
          <a:blip r:embed="rId3">
            <a:alphaModFix/>
          </a:blip>
          <a:stretch>
            <a:fillRect/>
          </a:stretch>
        </p:blipFill>
        <p:spPr>
          <a:xfrm>
            <a:off x="192950" y="572712"/>
            <a:ext cx="3896669" cy="2204700"/>
          </a:xfrm>
          <a:prstGeom prst="rect">
            <a:avLst/>
          </a:prstGeom>
          <a:noFill/>
          <a:ln>
            <a:noFill/>
          </a:ln>
        </p:spPr>
      </p:pic>
      <p:pic>
        <p:nvPicPr>
          <p:cNvPr id="982" name="Google Shape;982;g2ee18b63062_0_204"/>
          <p:cNvPicPr preferRelativeResize="0"/>
          <p:nvPr/>
        </p:nvPicPr>
        <p:blipFill>
          <a:blip r:embed="rId4">
            <a:alphaModFix/>
          </a:blip>
          <a:stretch>
            <a:fillRect/>
          </a:stretch>
        </p:blipFill>
        <p:spPr>
          <a:xfrm>
            <a:off x="4799625" y="575025"/>
            <a:ext cx="3896675" cy="2200031"/>
          </a:xfrm>
          <a:prstGeom prst="rect">
            <a:avLst/>
          </a:prstGeom>
          <a:noFill/>
          <a:ln>
            <a:noFill/>
          </a:ln>
        </p:spPr>
      </p:pic>
      <p:pic>
        <p:nvPicPr>
          <p:cNvPr id="983" name="Google Shape;983;g2ee18b63062_0_204"/>
          <p:cNvPicPr preferRelativeResize="0"/>
          <p:nvPr/>
        </p:nvPicPr>
        <p:blipFill>
          <a:blip r:embed="rId5">
            <a:alphaModFix/>
          </a:blip>
          <a:stretch>
            <a:fillRect/>
          </a:stretch>
        </p:blipFill>
        <p:spPr>
          <a:xfrm>
            <a:off x="192951" y="2777401"/>
            <a:ext cx="3896675" cy="2238117"/>
          </a:xfrm>
          <a:prstGeom prst="rect">
            <a:avLst/>
          </a:prstGeom>
          <a:noFill/>
          <a:ln>
            <a:noFill/>
          </a:ln>
        </p:spPr>
      </p:pic>
      <p:sp>
        <p:nvSpPr>
          <p:cNvPr id="984" name="Google Shape;984;g2ee18b63062_0_204"/>
          <p:cNvSpPr/>
          <p:nvPr/>
        </p:nvSpPr>
        <p:spPr>
          <a:xfrm rot="2700000">
            <a:off x="7934799" y="24050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85" name="Google Shape;985;g2ee18b63062_0_204"/>
          <p:cNvSpPr/>
          <p:nvPr/>
        </p:nvSpPr>
        <p:spPr>
          <a:xfrm rot="2700000">
            <a:off x="7538074" y="24050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86" name="Google Shape;986;g2ee18b63062_0_204"/>
          <p:cNvSpPr/>
          <p:nvPr/>
        </p:nvSpPr>
        <p:spPr>
          <a:xfrm rot="2700000">
            <a:off x="8342924" y="2394163"/>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87" name="Google Shape;987;g2ee18b63062_0_204"/>
          <p:cNvSpPr/>
          <p:nvPr/>
        </p:nvSpPr>
        <p:spPr>
          <a:xfrm rot="2700000">
            <a:off x="3763699" y="46053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88" name="Google Shape;988;g2ee18b63062_0_204"/>
          <p:cNvSpPr/>
          <p:nvPr/>
        </p:nvSpPr>
        <p:spPr>
          <a:xfrm rot="2700000">
            <a:off x="2971374" y="46362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89" name="Google Shape;989;g2ee18b63062_0_204"/>
          <p:cNvSpPr/>
          <p:nvPr/>
        </p:nvSpPr>
        <p:spPr>
          <a:xfrm rot="2700000">
            <a:off x="1813424" y="4605325"/>
            <a:ext cx="196434" cy="44759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90" name="Google Shape;990;g2ee18b63062_0_204"/>
          <p:cNvSpPr/>
          <p:nvPr/>
        </p:nvSpPr>
        <p:spPr>
          <a:xfrm rot="2700000">
            <a:off x="551249" y="2394150"/>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91" name="Google Shape;991;g2ee18b63062_0_204"/>
          <p:cNvSpPr/>
          <p:nvPr/>
        </p:nvSpPr>
        <p:spPr>
          <a:xfrm rot="2700000">
            <a:off x="953749" y="24050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92" name="Google Shape;992;g2ee18b63062_0_204"/>
          <p:cNvSpPr/>
          <p:nvPr/>
        </p:nvSpPr>
        <p:spPr>
          <a:xfrm rot="2700000">
            <a:off x="1358024" y="24050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93" name="Google Shape;993;g2ee18b63062_0_204"/>
          <p:cNvSpPr/>
          <p:nvPr/>
        </p:nvSpPr>
        <p:spPr>
          <a:xfrm rot="2700000">
            <a:off x="2164799" y="240502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94" name="Google Shape;994;g2ee18b63062_0_204"/>
          <p:cNvSpPr/>
          <p:nvPr/>
        </p:nvSpPr>
        <p:spPr>
          <a:xfrm rot="2700000">
            <a:off x="2574499" y="2378713"/>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95" name="Google Shape;995;g2ee18b63062_0_204"/>
          <p:cNvSpPr/>
          <p:nvPr/>
        </p:nvSpPr>
        <p:spPr>
          <a:xfrm rot="2700000">
            <a:off x="2941424" y="2378713"/>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96" name="Google Shape;996;g2ee18b63062_0_204"/>
          <p:cNvSpPr/>
          <p:nvPr/>
        </p:nvSpPr>
        <p:spPr>
          <a:xfrm rot="2700000">
            <a:off x="3336024" y="2433175"/>
            <a:ext cx="196434" cy="447599"/>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g21c177daaa7_0_241"/>
          <p:cNvSpPr txBox="1"/>
          <p:nvPr>
            <p:ph type="title"/>
          </p:nvPr>
        </p:nvSpPr>
        <p:spPr>
          <a:xfrm>
            <a:off x="311700" y="218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Remarques</a:t>
            </a:r>
            <a:endParaRPr/>
          </a:p>
        </p:txBody>
      </p:sp>
      <p:sp>
        <p:nvSpPr>
          <p:cNvPr id="1002" name="Google Shape;1002;g21c177daaa7_0_241"/>
          <p:cNvSpPr txBox="1"/>
          <p:nvPr>
            <p:ph idx="1" type="body"/>
          </p:nvPr>
        </p:nvSpPr>
        <p:spPr>
          <a:xfrm>
            <a:off x="311700" y="791325"/>
            <a:ext cx="8520600" cy="4120800"/>
          </a:xfrm>
          <a:prstGeom prst="rect">
            <a:avLst/>
          </a:prstGeom>
          <a:noFill/>
          <a:ln>
            <a:noFill/>
          </a:ln>
        </p:spPr>
        <p:txBody>
          <a:bodyPr anchorCtr="0" anchor="t" bIns="91425" lIns="91425" spcFirstLastPara="1" rIns="91425" wrap="square" tIns="91425">
            <a:normAutofit fontScale="85000" lnSpcReduction="10000"/>
          </a:bodyPr>
          <a:lstStyle/>
          <a:p>
            <a:pPr indent="-325755" lvl="0" marL="457200" rtl="0" algn="l">
              <a:lnSpc>
                <a:spcPct val="115000"/>
              </a:lnSpc>
              <a:spcBef>
                <a:spcPts val="0"/>
              </a:spcBef>
              <a:spcAft>
                <a:spcPts val="0"/>
              </a:spcAft>
              <a:buSzPct val="100000"/>
              <a:buChar char="●"/>
            </a:pPr>
            <a:r>
              <a:rPr lang="fr"/>
              <a:t>La </a:t>
            </a:r>
            <a:r>
              <a:rPr b="1" lang="fr"/>
              <a:t>piscine </a:t>
            </a:r>
            <a:r>
              <a:rPr lang="fr"/>
              <a:t>est le facteur de consommation d’énergie </a:t>
            </a:r>
            <a:r>
              <a:rPr b="1" lang="fr"/>
              <a:t>le plus important</a:t>
            </a:r>
            <a:r>
              <a:rPr lang="fr"/>
              <a:t> car : </a:t>
            </a:r>
            <a:endParaRPr/>
          </a:p>
          <a:p>
            <a:pPr indent="-304165" lvl="1" marL="914400" rtl="0" algn="l">
              <a:lnSpc>
                <a:spcPct val="115000"/>
              </a:lnSpc>
              <a:spcBef>
                <a:spcPts val="0"/>
              </a:spcBef>
              <a:spcAft>
                <a:spcPts val="0"/>
              </a:spcAft>
              <a:buSzPct val="100000"/>
              <a:buChar char="○"/>
            </a:pPr>
            <a:r>
              <a:rPr lang="fr"/>
              <a:t>Le cluster 5 est plus énergivore que les autres clusters</a:t>
            </a:r>
            <a:endParaRPr/>
          </a:p>
          <a:p>
            <a:pPr indent="0" lvl="0" marL="0" rtl="0" algn="l">
              <a:lnSpc>
                <a:spcPct val="115000"/>
              </a:lnSpc>
              <a:spcBef>
                <a:spcPts val="0"/>
              </a:spcBef>
              <a:spcAft>
                <a:spcPts val="0"/>
              </a:spcAft>
              <a:buNone/>
            </a:pPr>
            <a:r>
              <a:t/>
            </a:r>
            <a:endParaRPr/>
          </a:p>
          <a:p>
            <a:pPr indent="-325755" lvl="0" marL="457200" rtl="0" algn="l">
              <a:lnSpc>
                <a:spcPct val="115000"/>
              </a:lnSpc>
              <a:spcBef>
                <a:spcPts val="0"/>
              </a:spcBef>
              <a:spcAft>
                <a:spcPts val="0"/>
              </a:spcAft>
              <a:buSzPct val="100000"/>
              <a:buChar char="●"/>
            </a:pPr>
            <a:r>
              <a:rPr lang="fr"/>
              <a:t>Le deuxième facteur le plus important est l’utilisation </a:t>
            </a:r>
            <a:r>
              <a:rPr b="1" lang="fr"/>
              <a:t>des appareils électroménagers </a:t>
            </a:r>
            <a:r>
              <a:rPr lang="fr"/>
              <a:t>car :</a:t>
            </a:r>
            <a:endParaRPr/>
          </a:p>
          <a:p>
            <a:pPr indent="-304165" lvl="1" marL="914400" rtl="0" algn="l">
              <a:lnSpc>
                <a:spcPct val="115000"/>
              </a:lnSpc>
              <a:spcBef>
                <a:spcPts val="0"/>
              </a:spcBef>
              <a:spcAft>
                <a:spcPts val="0"/>
              </a:spcAft>
              <a:buSzPct val="100000"/>
              <a:buChar char="○"/>
            </a:pPr>
            <a:r>
              <a:rPr lang="fr"/>
              <a:t>Le cluster 3 est le deuxième plus énergivore</a:t>
            </a:r>
            <a:endParaRPr/>
          </a:p>
          <a:p>
            <a:pPr indent="0" lvl="0" marL="914400" rtl="0" algn="l">
              <a:lnSpc>
                <a:spcPct val="115000"/>
              </a:lnSpc>
              <a:spcBef>
                <a:spcPts val="0"/>
              </a:spcBef>
              <a:spcAft>
                <a:spcPts val="0"/>
              </a:spcAft>
              <a:buNone/>
            </a:pPr>
            <a:r>
              <a:t/>
            </a:r>
            <a:endParaRPr/>
          </a:p>
          <a:p>
            <a:pPr indent="-325755" lvl="0" marL="457200" rtl="0" algn="l">
              <a:spcBef>
                <a:spcPts val="0"/>
              </a:spcBef>
              <a:spcAft>
                <a:spcPts val="0"/>
              </a:spcAft>
              <a:buSzPct val="100000"/>
              <a:buChar char="●"/>
            </a:pPr>
            <a:r>
              <a:rPr lang="fr"/>
              <a:t>Le troisième facteur le plus important est l’utilisation </a:t>
            </a:r>
            <a:r>
              <a:rPr b="1" lang="fr"/>
              <a:t>l’utilisation intensive des lumières </a:t>
            </a:r>
            <a:r>
              <a:rPr lang="fr"/>
              <a:t>car :</a:t>
            </a:r>
            <a:endParaRPr/>
          </a:p>
          <a:p>
            <a:pPr indent="-304165" lvl="1" marL="914400" rtl="0" algn="l">
              <a:spcBef>
                <a:spcPts val="0"/>
              </a:spcBef>
              <a:spcAft>
                <a:spcPts val="0"/>
              </a:spcAft>
              <a:buSzPct val="100000"/>
              <a:buChar char="○"/>
            </a:pPr>
            <a:r>
              <a:rPr lang="fr"/>
              <a:t>Le cluster 4 est le troisième plus énergivore</a:t>
            </a:r>
            <a:endParaRPr/>
          </a:p>
          <a:p>
            <a:pPr indent="0" lvl="0" marL="0" rtl="0" algn="l">
              <a:spcBef>
                <a:spcPts val="0"/>
              </a:spcBef>
              <a:spcAft>
                <a:spcPts val="0"/>
              </a:spcAft>
              <a:buNone/>
            </a:pPr>
            <a:r>
              <a:t/>
            </a:r>
            <a:endParaRPr/>
          </a:p>
          <a:p>
            <a:pPr indent="-325755" lvl="0" marL="457200" rtl="0" algn="l">
              <a:spcBef>
                <a:spcPts val="0"/>
              </a:spcBef>
              <a:spcAft>
                <a:spcPts val="0"/>
              </a:spcAft>
              <a:buSzPct val="100000"/>
              <a:buChar char="●"/>
            </a:pPr>
            <a:r>
              <a:rPr lang="fr"/>
              <a:t>Le quatrième facteur le plus important est l’utilisation </a:t>
            </a:r>
            <a:r>
              <a:rPr b="1" lang="fr"/>
              <a:t>l’utilisation intensive de la télévision </a:t>
            </a:r>
            <a:r>
              <a:rPr lang="fr"/>
              <a:t>car :</a:t>
            </a:r>
            <a:endParaRPr/>
          </a:p>
          <a:p>
            <a:pPr indent="-304165" lvl="1" marL="914400" rtl="0" algn="l">
              <a:spcBef>
                <a:spcPts val="0"/>
              </a:spcBef>
              <a:spcAft>
                <a:spcPts val="0"/>
              </a:spcAft>
              <a:buSzPct val="100000"/>
              <a:buChar char="○"/>
            </a:pPr>
            <a:r>
              <a:rPr lang="fr"/>
              <a:t>Le cluster 1 est le quatrième plus énergivore</a:t>
            </a:r>
            <a:endParaRPr/>
          </a:p>
          <a:p>
            <a:pPr indent="-304165" lvl="1" marL="914400" rtl="0" algn="l">
              <a:spcBef>
                <a:spcPts val="0"/>
              </a:spcBef>
              <a:spcAft>
                <a:spcPts val="0"/>
              </a:spcAft>
              <a:buSzPct val="100000"/>
              <a:buChar char="○"/>
            </a:pPr>
            <a:r>
              <a:rPr lang="fr"/>
              <a:t>mais a peu d’influence (voir corrélation du cluster 1)</a:t>
            </a:r>
            <a:endParaRPr/>
          </a:p>
          <a:p>
            <a:pPr indent="0" lvl="0" marL="0" rtl="0" algn="l">
              <a:spcBef>
                <a:spcPts val="0"/>
              </a:spcBef>
              <a:spcAft>
                <a:spcPts val="0"/>
              </a:spcAft>
              <a:buNone/>
            </a:pPr>
            <a:r>
              <a:t/>
            </a:r>
            <a:endParaRPr/>
          </a:p>
          <a:p>
            <a:pPr indent="-325755" lvl="0" marL="457200" rtl="0" algn="l">
              <a:spcBef>
                <a:spcPts val="0"/>
              </a:spcBef>
              <a:spcAft>
                <a:spcPts val="0"/>
              </a:spcAft>
              <a:buSzPct val="100000"/>
              <a:buChar char="●"/>
            </a:pPr>
            <a:r>
              <a:rPr lang="fr"/>
              <a:t>Quand l’utilisation des équipements est faible, le facteur le plus énergivore est </a:t>
            </a:r>
            <a:r>
              <a:rPr b="1" lang="fr"/>
              <a:t>l’électroménager, puis la télévision, le ventilateur, les lumières et la piscine</a:t>
            </a:r>
            <a:endParaRPr b="1"/>
          </a:p>
        </p:txBody>
      </p:sp>
      <p:sp>
        <p:nvSpPr>
          <p:cNvPr id="1003" name="Google Shape;1003;g21c177daaa7_0_2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g2ee996b864d_0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009" name="Google Shape;1009;g2ee996b864d_0_40"/>
          <p:cNvSpPr txBox="1"/>
          <p:nvPr>
            <p:ph type="title"/>
          </p:nvPr>
        </p:nvSpPr>
        <p:spPr>
          <a:xfrm>
            <a:off x="311700" y="240925"/>
            <a:ext cx="8520600" cy="6459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07"/>
              <a:buNone/>
            </a:pPr>
            <a:r>
              <a:rPr lang="fr"/>
              <a:t>Différence entre </a:t>
            </a:r>
            <a:r>
              <a:rPr b="1" lang="fr"/>
              <a:t>K-Means </a:t>
            </a:r>
            <a:r>
              <a:rPr lang="fr"/>
              <a:t>et </a:t>
            </a:r>
            <a:r>
              <a:rPr b="1" lang="fr"/>
              <a:t>Kernel K-Means</a:t>
            </a:r>
            <a:endParaRPr b="1"/>
          </a:p>
          <a:p>
            <a:pPr indent="0" lvl="0" marL="0" rtl="0" algn="ctr">
              <a:lnSpc>
                <a:spcPct val="100000"/>
              </a:lnSpc>
              <a:spcBef>
                <a:spcPts val="0"/>
              </a:spcBef>
              <a:spcAft>
                <a:spcPts val="0"/>
              </a:spcAft>
              <a:buSzPct val="111107"/>
              <a:buNone/>
            </a:pPr>
            <a:r>
              <a:rPr lang="fr"/>
              <a:t>avec </a:t>
            </a:r>
            <a:r>
              <a:rPr b="1" lang="fr"/>
              <a:t>6</a:t>
            </a:r>
            <a:r>
              <a:rPr b="1" lang="fr"/>
              <a:t> clusters</a:t>
            </a:r>
            <a:endParaRPr b="1"/>
          </a:p>
        </p:txBody>
      </p:sp>
      <p:pic>
        <p:nvPicPr>
          <p:cNvPr id="1010" name="Google Shape;1010;g2ee996b864d_0_40"/>
          <p:cNvPicPr preferRelativeResize="0"/>
          <p:nvPr/>
        </p:nvPicPr>
        <p:blipFill>
          <a:blip r:embed="rId3">
            <a:alphaModFix/>
          </a:blip>
          <a:stretch>
            <a:fillRect/>
          </a:stretch>
        </p:blipFill>
        <p:spPr>
          <a:xfrm>
            <a:off x="4675450" y="1233325"/>
            <a:ext cx="4131558" cy="2886699"/>
          </a:xfrm>
          <a:prstGeom prst="rect">
            <a:avLst/>
          </a:prstGeom>
          <a:noFill/>
          <a:ln>
            <a:noFill/>
          </a:ln>
        </p:spPr>
      </p:pic>
      <p:pic>
        <p:nvPicPr>
          <p:cNvPr id="1011" name="Google Shape;1011;g2ee996b864d_0_40"/>
          <p:cNvPicPr preferRelativeResize="0"/>
          <p:nvPr/>
        </p:nvPicPr>
        <p:blipFill>
          <a:blip r:embed="rId4">
            <a:alphaModFix/>
          </a:blip>
          <a:stretch>
            <a:fillRect/>
          </a:stretch>
        </p:blipFill>
        <p:spPr>
          <a:xfrm>
            <a:off x="4841262" y="4317675"/>
            <a:ext cx="3799926" cy="393600"/>
          </a:xfrm>
          <a:prstGeom prst="rect">
            <a:avLst/>
          </a:prstGeom>
          <a:noFill/>
          <a:ln>
            <a:noFill/>
          </a:ln>
        </p:spPr>
      </p:pic>
      <p:pic>
        <p:nvPicPr>
          <p:cNvPr id="1012" name="Google Shape;1012;g2ee996b864d_0_40"/>
          <p:cNvPicPr preferRelativeResize="0"/>
          <p:nvPr/>
        </p:nvPicPr>
        <p:blipFill>
          <a:blip r:embed="rId5">
            <a:alphaModFix/>
          </a:blip>
          <a:stretch>
            <a:fillRect/>
          </a:stretch>
        </p:blipFill>
        <p:spPr>
          <a:xfrm>
            <a:off x="406813" y="1233325"/>
            <a:ext cx="4013334" cy="2886699"/>
          </a:xfrm>
          <a:prstGeom prst="rect">
            <a:avLst/>
          </a:prstGeom>
          <a:noFill/>
          <a:ln>
            <a:noFill/>
          </a:ln>
        </p:spPr>
      </p:pic>
      <p:pic>
        <p:nvPicPr>
          <p:cNvPr id="1013" name="Google Shape;1013;g2ee996b864d_0_40"/>
          <p:cNvPicPr preferRelativeResize="0"/>
          <p:nvPr/>
        </p:nvPicPr>
        <p:blipFill>
          <a:blip r:embed="rId6">
            <a:alphaModFix/>
          </a:blip>
          <a:stretch>
            <a:fillRect/>
          </a:stretch>
        </p:blipFill>
        <p:spPr>
          <a:xfrm>
            <a:off x="500400" y="4307093"/>
            <a:ext cx="4131550" cy="4147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